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3" r:id="rId5"/>
    <p:sldId id="299" r:id="rId6"/>
    <p:sldId id="284" r:id="rId7"/>
    <p:sldId id="289" r:id="rId8"/>
    <p:sldId id="285" r:id="rId9"/>
    <p:sldId id="286" r:id="rId10"/>
    <p:sldId id="288" r:id="rId11"/>
    <p:sldId id="292" r:id="rId12"/>
    <p:sldId id="298" r:id="rId13"/>
    <p:sldId id="301" r:id="rId14"/>
    <p:sldId id="302" r:id="rId15"/>
    <p:sldId id="300" r:id="rId16"/>
    <p:sldId id="293" r:id="rId17"/>
    <p:sldId id="294" r:id="rId18"/>
    <p:sldId id="295" r:id="rId19"/>
    <p:sldId id="291" r:id="rId20"/>
    <p:sldId id="283" r:id="rId21"/>
    <p:sldId id="303" r:id="rId22"/>
    <p:sldId id="277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605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5678" autoAdjust="0"/>
  </p:normalViewPr>
  <p:slideViewPr>
    <p:cSldViewPr snapToGrid="0">
      <p:cViewPr varScale="1">
        <p:scale>
          <a:sx n="139" d="100"/>
          <a:sy n="139" d="100"/>
        </p:scale>
        <p:origin x="23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561216"/>
        <c:axId val="135562752"/>
        <c:axId val="134781568"/>
      </c:bar3DChart>
      <c:catAx>
        <c:axId val="135561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35562752"/>
        <c:crosses val="autoZero"/>
        <c:auto val="1"/>
        <c:lblAlgn val="ctr"/>
        <c:lblOffset val="100"/>
        <c:noMultiLvlLbl val="0"/>
      </c:catAx>
      <c:valAx>
        <c:axId val="135562752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35561216"/>
        <c:crosses val="autoZero"/>
        <c:crossBetween val="between"/>
      </c:valAx>
      <c:serAx>
        <c:axId val="1347815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5562752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28AC858-E3B7-4C69-AD1C-516707D8A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2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8E5307-B2DD-418A-97CF-9DA318C9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62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50</a:t>
            </a:r>
            <a:r>
              <a:rPr lang="sv-SE" baseline="0" dirty="0"/>
              <a:t> % av männen och 31 % av kvinnorna hoppar av under utbildningen</a:t>
            </a:r>
          </a:p>
          <a:p>
            <a:r>
              <a:rPr lang="sv-SE" baseline="0" dirty="0"/>
              <a:t>20 % lämnar yrket de 3 första åren efter utbildningen </a:t>
            </a:r>
          </a:p>
          <a:p>
            <a:r>
              <a:rPr lang="sv-SE" baseline="0" dirty="0"/>
              <a:t>7 % av stocken byter yrke varje år (9000)</a:t>
            </a:r>
          </a:p>
          <a:p>
            <a:r>
              <a:rPr lang="sv-SE" baseline="0" dirty="0"/>
              <a:t>3 % i pension (4000)</a:t>
            </a:r>
            <a:endParaRPr lang="sv-SE" dirty="0"/>
          </a:p>
          <a:p>
            <a:r>
              <a:rPr lang="sv-SE" dirty="0"/>
              <a:t>Om du inte lyckas få ner mängden text i dina bilder så är denna layout anpassad för mer text.</a:t>
            </a:r>
          </a:p>
          <a:p>
            <a:r>
              <a:rPr lang="sv-SE" dirty="0"/>
              <a:t>Och helst 3 punkter per sida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5307-B2DD-418A-97CF-9DA318C98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5307-B2DD-418A-97CF-9DA318C98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5307-B2DD-418A-97CF-9DA318C98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Layout för mycket text </a:t>
            </a:r>
          </a:p>
          <a:p>
            <a:r>
              <a:rPr lang="sv-SE" dirty="0"/>
              <a:t>Om du inte lyckas få ner mängden text i dina bilder så är denna layout anpassad för mer text.</a:t>
            </a:r>
          </a:p>
          <a:p>
            <a:r>
              <a:rPr lang="sv-SE" dirty="0"/>
              <a:t>Och helst 3 punkter per sida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5307-B2DD-418A-97CF-9DA318C98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175"/>
            <a:ext cx="9144000" cy="5319782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3450" y="2371725"/>
            <a:ext cx="6400800" cy="6032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3450" y="32607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  <p:pic>
        <p:nvPicPr>
          <p:cNvPr id="7" name="Picture 2" descr="X:\Pictures\Övrigt\logotyp\Logotyper design 2014\Logotyper för dokument\Svensk logotyp - färg wor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015" y="5690507"/>
            <a:ext cx="3554503" cy="10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971600" y="1600200"/>
            <a:ext cx="7715200" cy="44211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sv-SE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632848" cy="1143000"/>
          </a:xfrm>
        </p:spPr>
        <p:txBody>
          <a:bodyPr/>
          <a:lstStyle/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43926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91680" y="274638"/>
            <a:ext cx="6228184" cy="1143000"/>
          </a:xfrm>
        </p:spPr>
        <p:txBody>
          <a:bodyPr/>
          <a:lstStyle/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1691680" y="1557338"/>
            <a:ext cx="6228184" cy="43926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91680" y="2276872"/>
            <a:ext cx="6192688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599" y="1600200"/>
            <a:ext cx="3672409" cy="44211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4211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 dirty="0"/>
          </a:p>
        </p:txBody>
      </p:sp>
      <p:graphicFrame>
        <p:nvGraphicFramePr>
          <p:cNvPr id="13" name="Diagram 12"/>
          <p:cNvGraphicFramePr/>
          <p:nvPr userDrawn="1">
            <p:extLst>
              <p:ext uri="{D42A27DB-BD31-4B8C-83A1-F6EECF244321}">
                <p14:modId xmlns:p14="http://schemas.microsoft.com/office/powerpoint/2010/main" val="40660474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Skriv här… klicka för att ändra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71525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3314" name="Picture 2" descr="X:\Pictures\Övrigt\logotyp\Logotyper design 2014\Logotyper för dokument\Svensk logotyp - färg word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6078158"/>
            <a:ext cx="2243286" cy="6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1" y="0"/>
            <a:ext cx="487031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347107" y="186962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76" r:id="rId4"/>
    <p:sldLayoutId id="2147483677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NettoO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0513A"/>
        </a:buClr>
        <a:buChar char="•"/>
        <a:defRPr sz="2600" b="0">
          <a:solidFill>
            <a:schemeClr val="tx1"/>
          </a:solidFill>
          <a:latin typeface="+mn-lt"/>
          <a:ea typeface="+mn-ea"/>
          <a:cs typeface="NettoOT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  <a:cs typeface="NettoO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0">
          <a:solidFill>
            <a:schemeClr val="tx1"/>
          </a:solidFill>
          <a:latin typeface="+mn-lt"/>
          <a:cs typeface="NettoOT-Italic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418764" y="1446664"/>
            <a:ext cx="5486400" cy="2088472"/>
          </a:xfrm>
        </p:spPr>
        <p:txBody>
          <a:bodyPr/>
          <a:lstStyle/>
          <a:p>
            <a:r>
              <a:rPr lang="sv-SE" dirty="0"/>
              <a:t>Kunskapssynen och pedagogiken – </a:t>
            </a:r>
            <a:r>
              <a:rPr lang="sv-SE" sz="2800" dirty="0"/>
              <a:t>varför skolan slutade leverera och hur det kan åtgärdas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582536" y="4019265"/>
            <a:ext cx="5021713" cy="1140563"/>
          </a:xfrm>
        </p:spPr>
        <p:txBody>
          <a:bodyPr/>
          <a:lstStyle/>
          <a:p>
            <a:r>
              <a:rPr lang="sv-SE" dirty="0"/>
              <a:t>Magnus Henrekson</a:t>
            </a:r>
          </a:p>
          <a:p>
            <a:r>
              <a:rPr lang="sv-SE"/>
              <a:t>17 september 2018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78029">
            <a:off x="539087" y="1059832"/>
            <a:ext cx="2354239" cy="384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41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Betygskriterier forts.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317009"/>
            <a:ext cx="7632080" cy="4632941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Betyg C i samhällskunskap åk 6:</a:t>
            </a:r>
            <a:r>
              <a:rPr lang="sv-SE" dirty="0"/>
              <a:t> ”Eleven har goda kunskaper om olika samhällsstrukturer. Eleven visar det genom att undersöka hur sociala, mediala, rättsliga, ekonomiska och politiska strukturer i samhället är uppbyggda och fungerar och beskriver då förhållandevis komplexa samband inom olika samhälls-strukturer.” (sid. 221) </a:t>
            </a:r>
          </a:p>
        </p:txBody>
      </p:sp>
    </p:spTree>
    <p:extLst>
      <p:ext uri="{BB962C8B-B14F-4D97-AF65-F5344CB8AC3E}">
        <p14:creationId xmlns:p14="http://schemas.microsoft.com/office/powerpoint/2010/main" val="271760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88" y="274638"/>
            <a:ext cx="8229600" cy="1143000"/>
          </a:xfrm>
        </p:spPr>
        <p:txBody>
          <a:bodyPr/>
          <a:lstStyle/>
          <a:p>
            <a:r>
              <a:rPr lang="sv-SE" dirty="0"/>
              <a:t>Ur betygsmatris fysik i mellanstadiet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0562" y="1448656"/>
            <a:ext cx="7833118" cy="4501294"/>
          </a:xfrm>
        </p:spPr>
        <p:txBody>
          <a:bodyPr/>
          <a:lstStyle/>
          <a:p>
            <a:r>
              <a:rPr lang="sv-SE" sz="2800" dirty="0"/>
              <a:t>Eleven kan jämföra sina och andras resultat och för då välutvecklade resonemang om likheter och skillnader och vad de kan bero på samt ger förslag som kan förbättra undersökningen.</a:t>
            </a:r>
          </a:p>
        </p:txBody>
      </p:sp>
    </p:spTree>
    <p:extLst>
      <p:ext uri="{BB962C8B-B14F-4D97-AF65-F5344CB8AC3E}">
        <p14:creationId xmlns:p14="http://schemas.microsoft.com/office/powerpoint/2010/main" val="379183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632848" cy="721649"/>
          </a:xfrm>
        </p:spPr>
        <p:txBody>
          <a:bodyPr/>
          <a:lstStyle/>
          <a:p>
            <a:r>
              <a:rPr lang="sv-SE" dirty="0"/>
              <a:t>Exempel på hemuppgifter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54804" y="955343"/>
            <a:ext cx="8520957" cy="4994607"/>
          </a:xfrm>
        </p:spPr>
        <p:txBody>
          <a:bodyPr/>
          <a:lstStyle/>
          <a:p>
            <a:r>
              <a:rPr lang="sv-SE" sz="2800" dirty="0"/>
              <a:t>Hur har magnetismen påverkat världs-utvecklingen?</a:t>
            </a:r>
          </a:p>
          <a:p>
            <a:r>
              <a:rPr lang="sv-SE" sz="2800" dirty="0"/>
              <a:t>Inta olika perspektiv på hur mediala strukturer är uppbyggda.</a:t>
            </a:r>
          </a:p>
          <a:p>
            <a:r>
              <a:rPr lang="sv-SE" sz="2800" dirty="0"/>
              <a:t>Inta sex olika moralfilosofiska perspektiv på novell om en kvinna som varit otrogen mot sin man.</a:t>
            </a:r>
          </a:p>
          <a:p>
            <a:pPr lvl="1"/>
            <a:r>
              <a:rPr lang="sv-SE" sz="2400" dirty="0"/>
              <a:t>Utvärdera, analysera, jämföra + egna förslag hur komplicerade saker kan förbättras och detta innan man har kunskaper (redan i åk 5–6).</a:t>
            </a:r>
          </a:p>
        </p:txBody>
      </p:sp>
    </p:spTree>
    <p:extLst>
      <p:ext uri="{BB962C8B-B14F-4D97-AF65-F5344CB8AC3E}">
        <p14:creationId xmlns:p14="http://schemas.microsoft.com/office/powerpoint/2010/main" val="121010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2860" y="274638"/>
            <a:ext cx="7901588" cy="564699"/>
          </a:xfrm>
        </p:spPr>
        <p:txBody>
          <a:bodyPr/>
          <a:lstStyle/>
          <a:p>
            <a:r>
              <a:rPr lang="sv-SE" dirty="0"/>
              <a:t>Läroplanen forts.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85627" y="968991"/>
            <a:ext cx="8476180" cy="4980959"/>
          </a:xfrm>
        </p:spPr>
        <p:txBody>
          <a:bodyPr/>
          <a:lstStyle/>
          <a:p>
            <a:r>
              <a:rPr lang="sv-SE" sz="2800" dirty="0"/>
              <a:t>Skolan kollektivistiskt organiserad, subjektivistisk till sitt innehåll men hyperindividualiserad vad gäller elevers rätt att sätta upp egna mål och följa egen utvecklingsplan</a:t>
            </a:r>
          </a:p>
          <a:p>
            <a:pPr lvl="1"/>
            <a:r>
              <a:rPr lang="sv-SE" sz="2600" dirty="0"/>
              <a:t>Arbetsformerna, inte kunskapsutvecklingen, primära</a:t>
            </a:r>
          </a:p>
          <a:p>
            <a:endParaRPr lang="sv-SE" dirty="0"/>
          </a:p>
          <a:p>
            <a:r>
              <a:rPr lang="sv-SE" sz="2800" dirty="0"/>
              <a:t>Skolinspektionen gör läroplanens arbetsformer bindande</a:t>
            </a:r>
          </a:p>
        </p:txBody>
      </p:sp>
    </p:spTree>
    <p:extLst>
      <p:ext uri="{BB962C8B-B14F-4D97-AF65-F5344CB8AC3E}">
        <p14:creationId xmlns:p14="http://schemas.microsoft.com/office/powerpoint/2010/main" val="215051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1915" y="274638"/>
            <a:ext cx="8318311" cy="721649"/>
          </a:xfrm>
        </p:spPr>
        <p:txBody>
          <a:bodyPr/>
          <a:lstStyle/>
          <a:p>
            <a:r>
              <a:rPr lang="sv-SE" dirty="0"/>
              <a:t>Reformer funktion av kunskapssynen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11791" y="1058238"/>
            <a:ext cx="8447964" cy="489171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sv-SE" dirty="0">
                <a:sym typeface="Wingdings" panose="05000000000000000000" pitchFamily="2" charset="2"/>
              </a:rPr>
              <a:t>Några exempel:</a:t>
            </a:r>
          </a:p>
          <a:p>
            <a:pPr>
              <a:spcAft>
                <a:spcPts val="600"/>
              </a:spcAft>
            </a:pPr>
            <a:r>
              <a:rPr lang="sv-SE" dirty="0">
                <a:sym typeface="Wingdings" panose="05000000000000000000" pitchFamily="2" charset="2"/>
              </a:rPr>
              <a:t>Myndighetskontroll av läromedel avskaffades 1991</a:t>
            </a:r>
          </a:p>
          <a:p>
            <a:pPr>
              <a:spcAft>
                <a:spcPts val="600"/>
              </a:spcAft>
            </a:pPr>
            <a:r>
              <a:rPr lang="sv-SE" dirty="0">
                <a:sym typeface="Wingdings" panose="05000000000000000000" pitchFamily="2" charset="2"/>
              </a:rPr>
              <a:t>Vem som helst kan bli rektor och rektor kan alltid sätta betyg om ej behöriga betygssättande lärare finns</a:t>
            </a:r>
          </a:p>
          <a:p>
            <a:pPr lvl="1">
              <a:spcAft>
                <a:spcPts val="600"/>
              </a:spcAft>
            </a:pPr>
            <a:r>
              <a:rPr lang="sv-SE" dirty="0">
                <a:sym typeface="Wingdings" panose="05000000000000000000" pitchFamily="2" charset="2"/>
              </a:rPr>
              <a:t>Lärarleg ej ämnesbehörighet styr rätten att sätta betyg</a:t>
            </a:r>
          </a:p>
          <a:p>
            <a:pPr>
              <a:spcAft>
                <a:spcPts val="600"/>
              </a:spcAft>
            </a:pPr>
            <a:r>
              <a:rPr lang="sv-SE" dirty="0">
                <a:sym typeface="Wingdings" panose="05000000000000000000" pitchFamily="2" charset="2"/>
              </a:rPr>
              <a:t>Meritpoäng 2010 gjordes betygsoberoende</a:t>
            </a:r>
          </a:p>
          <a:p>
            <a:pPr>
              <a:spcAft>
                <a:spcPts val="600"/>
              </a:spcAft>
            </a:pPr>
            <a:r>
              <a:rPr lang="sv-SE" dirty="0">
                <a:sym typeface="Wingdings" panose="05000000000000000000" pitchFamily="2" charset="2"/>
              </a:rPr>
              <a:t>Skolkonkurrens och betygsintag till högre utbildning men nationella prov ej normerande och fusksäkra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0143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632848" cy="694353"/>
          </a:xfrm>
        </p:spPr>
        <p:txBody>
          <a:bodyPr/>
          <a:lstStyle/>
          <a:p>
            <a:r>
              <a:rPr lang="sv-SE" dirty="0"/>
              <a:t>En destruktiv spiral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46412" y="941696"/>
            <a:ext cx="7632080" cy="478989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98" y="914400"/>
            <a:ext cx="8044663" cy="508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103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1933" y="274638"/>
            <a:ext cx="7782515" cy="1021899"/>
          </a:xfrm>
        </p:spPr>
        <p:txBody>
          <a:bodyPr/>
          <a:lstStyle/>
          <a:p>
            <a:r>
              <a:rPr lang="sv-SE" dirty="0"/>
              <a:t>Kognitions- och neurovetenskaplig forskning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39087" y="1530849"/>
            <a:ext cx="8604913" cy="4419102"/>
          </a:xfrm>
        </p:spPr>
        <p:txBody>
          <a:bodyPr/>
          <a:lstStyle/>
          <a:p>
            <a:r>
              <a:rPr lang="sv-SE" dirty="0"/>
              <a:t>Instruerande lärare med förväntningar på eleven</a:t>
            </a:r>
          </a:p>
          <a:p>
            <a:r>
              <a:rPr lang="sv-SE" dirty="0"/>
              <a:t>Osäkerhet om krav </a:t>
            </a:r>
            <a:r>
              <a:rPr lang="sv-SE" dirty="0">
                <a:sym typeface="Wingdings" panose="05000000000000000000" pitchFamily="2" charset="2"/>
              </a:rPr>
              <a:t> stress och misslyckande</a:t>
            </a:r>
            <a:endParaRPr lang="sv-SE" dirty="0"/>
          </a:p>
          <a:p>
            <a:r>
              <a:rPr lang="sv-SE" dirty="0"/>
              <a:t>Lugn strukturerad miljö med tydliga mål och genomtänkt progression</a:t>
            </a:r>
          </a:p>
          <a:p>
            <a:r>
              <a:rPr lang="sv-SE" dirty="0"/>
              <a:t>Repetition och djupinlärning hushållar med arbetsminne</a:t>
            </a:r>
          </a:p>
          <a:p>
            <a:r>
              <a:rPr lang="sv-SE" dirty="0"/>
              <a:t>Tidig automatisering av grundläggande färdigheter</a:t>
            </a:r>
          </a:p>
          <a:p>
            <a:r>
              <a:rPr lang="sv-SE" dirty="0"/>
              <a:t>Färdigheter (&amp; kreativitet) domänspecifika; hög lässkicklighet genom kunnighet på många områden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60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632848" cy="978809"/>
          </a:xfrm>
        </p:spPr>
        <p:txBody>
          <a:bodyPr/>
          <a:lstStyle/>
          <a:p>
            <a:r>
              <a:rPr lang="sv-SE" sz="4000" dirty="0"/>
              <a:t>Konkurrens och skolval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4126" y="1356189"/>
            <a:ext cx="7699554" cy="4593761"/>
          </a:xfrm>
        </p:spPr>
        <p:txBody>
          <a:bodyPr/>
          <a:lstStyle/>
          <a:p>
            <a:r>
              <a:rPr lang="sv-SE" sz="3200" dirty="0"/>
              <a:t>Ej kompatibelt med rådande kunskapssyn</a:t>
            </a:r>
          </a:p>
          <a:p>
            <a:endParaRPr lang="sv-SE" sz="3200" dirty="0"/>
          </a:p>
          <a:p>
            <a:r>
              <a:rPr lang="sv-SE" sz="3200" dirty="0"/>
              <a:t>Istället för utvärdering av resultat blir det kontroll av process</a:t>
            </a:r>
          </a:p>
          <a:p>
            <a:endParaRPr lang="sv-SE" sz="3200" dirty="0"/>
          </a:p>
          <a:p>
            <a:r>
              <a:rPr lang="sv-SE" sz="3200" dirty="0"/>
              <a:t>Viktigaste mekanismen som gör konkurrens effektiv stryps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1868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79" y="205483"/>
            <a:ext cx="8039369" cy="1109609"/>
          </a:xfrm>
        </p:spPr>
        <p:txBody>
          <a:bodyPr/>
          <a:lstStyle/>
          <a:p>
            <a:r>
              <a:rPr lang="sv-SE" dirty="0"/>
              <a:t>Ett annat paradigm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79" y="1458930"/>
            <a:ext cx="8291245" cy="485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34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9241" y="0"/>
            <a:ext cx="7632848" cy="1021899"/>
          </a:xfrm>
        </p:spPr>
        <p:txBody>
          <a:bodyPr/>
          <a:lstStyle/>
          <a:p>
            <a:r>
              <a:rPr lang="sv-SE" dirty="0"/>
              <a:t>Slutsats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2513" y="1003110"/>
            <a:ext cx="7840639" cy="49468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sz="3200" dirty="0"/>
              <a:t>Skollagen: ”Utbildningen ska vila på vetenskaplig grund och beprövad erfarenhet” (1 kap 5 §) </a:t>
            </a:r>
          </a:p>
          <a:p>
            <a:pPr>
              <a:spcAft>
                <a:spcPts val="1200"/>
              </a:spcAft>
            </a:pPr>
            <a:r>
              <a:rPr lang="sv-SE" sz="3200" dirty="0"/>
              <a:t>Det gör den inte</a:t>
            </a:r>
          </a:p>
          <a:p>
            <a:pPr>
              <a:spcAft>
                <a:spcPts val="0"/>
              </a:spcAft>
            </a:pPr>
            <a:r>
              <a:rPr lang="sv-SE" sz="3200" dirty="0">
                <a:sym typeface="Wingdings" panose="05000000000000000000" pitchFamily="2" charset="2"/>
              </a:rPr>
              <a:t>Skollagen följs ej</a:t>
            </a:r>
            <a:endParaRPr lang="sv-SE" sz="32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808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702860" y="211541"/>
            <a:ext cx="8215952" cy="566381"/>
          </a:xfrm>
        </p:spPr>
        <p:txBody>
          <a:bodyPr/>
          <a:lstStyle/>
          <a:p>
            <a:r>
              <a:rPr lang="sv-SE" dirty="0"/>
              <a:t>Varför denna bok?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68740" y="859809"/>
            <a:ext cx="8311487" cy="5090141"/>
          </a:xfrm>
        </p:spPr>
        <p:txBody>
          <a:bodyPr/>
          <a:lstStyle/>
          <a:p>
            <a:r>
              <a:rPr lang="sv-SE" sz="3600" dirty="0"/>
              <a:t>Viktigaste frågan för Sveriges framtid!</a:t>
            </a:r>
            <a:endParaRPr lang="sv-SE" sz="3200" dirty="0"/>
          </a:p>
          <a:p>
            <a:pPr lvl="1"/>
            <a:r>
              <a:rPr lang="sv-SE" sz="2800" dirty="0"/>
              <a:t>Vår position som ledande kunskaps- och industrination</a:t>
            </a:r>
          </a:p>
          <a:p>
            <a:pPr lvl="1"/>
            <a:r>
              <a:rPr lang="sv-SE" sz="2800" dirty="0"/>
              <a:t>Vända trenden vad gäller segregation och utanförskap</a:t>
            </a:r>
          </a:p>
          <a:p>
            <a:pPr lvl="1"/>
            <a:r>
              <a:rPr lang="sv-SE" sz="2800" dirty="0"/>
              <a:t>Avgör möjligheterna att bevara och utveckla välfärdssamhälle och inkluderande trygghets-system</a:t>
            </a:r>
          </a:p>
          <a:p>
            <a:pPr lvl="1"/>
            <a:r>
              <a:rPr lang="sv-SE" sz="2800" dirty="0"/>
              <a:t>Akut på grund av stora invandringen av lågutbildade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8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75063"/>
            <a:ext cx="6969968" cy="6151076"/>
          </a:xfrm>
        </p:spPr>
        <p:txBody>
          <a:bodyPr/>
          <a:lstStyle/>
          <a:p>
            <a:pPr>
              <a:tabLst>
                <a:tab pos="534988" algn="l"/>
              </a:tabLst>
            </a:pPr>
            <a:r>
              <a:rPr lang="sv-SE" dirty="0"/>
              <a:t>Vi som skrivit boken</a:t>
            </a:r>
            <a:br>
              <a:rPr lang="sv-SE" dirty="0"/>
            </a:br>
            <a:br>
              <a:rPr lang="sv-SE" dirty="0"/>
            </a:br>
            <a:r>
              <a:rPr lang="sv-SE" dirty="0"/>
              <a:t>Problemen</a:t>
            </a:r>
            <a:br>
              <a:rPr lang="sv-SE" dirty="0"/>
            </a:br>
            <a:r>
              <a:rPr lang="sv-SE" dirty="0"/>
              <a:t>	</a:t>
            </a:r>
            <a:r>
              <a:rPr lang="sv-SE" sz="3200" dirty="0">
                <a:solidFill>
                  <a:schemeClr val="tx1"/>
                </a:solidFill>
              </a:rPr>
              <a:t>Kraftigt fallande resultat</a:t>
            </a:r>
            <a:br>
              <a:rPr lang="sv-SE" sz="3200" dirty="0">
                <a:solidFill>
                  <a:schemeClr val="tx1"/>
                </a:solidFill>
              </a:rPr>
            </a:br>
            <a:r>
              <a:rPr lang="sv-SE" sz="3200" dirty="0">
                <a:solidFill>
                  <a:schemeClr val="tx1"/>
                </a:solidFill>
              </a:rPr>
              <a:t>	Läraryrkets attraktivitet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67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599" y="308225"/>
            <a:ext cx="7722025" cy="1119883"/>
          </a:xfrm>
        </p:spPr>
        <p:txBody>
          <a:bodyPr/>
          <a:lstStyle/>
          <a:p>
            <a:r>
              <a:rPr lang="sv-SE"/>
              <a:t>Varför lagstadgad plikt att gå i skolan?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02860" y="1160980"/>
            <a:ext cx="7888405" cy="4727556"/>
          </a:xfrm>
        </p:spPr>
        <p:txBody>
          <a:bodyPr/>
          <a:lstStyle/>
          <a:p>
            <a:pPr marL="0" indent="0">
              <a:buNone/>
            </a:pPr>
            <a:endParaRPr lang="sv-SE" sz="3200"/>
          </a:p>
          <a:p>
            <a:pPr>
              <a:spcAft>
                <a:spcPts val="1200"/>
              </a:spcAft>
            </a:pPr>
            <a:r>
              <a:rPr lang="sv-SE" sz="3400"/>
              <a:t>Biologiskt primära resp. sekundära förmågor</a:t>
            </a:r>
          </a:p>
          <a:p>
            <a:pPr>
              <a:spcAft>
                <a:spcPts val="1200"/>
              </a:spcAft>
            </a:pPr>
            <a:r>
              <a:rPr lang="sv-SE" sz="3400"/>
              <a:t>Ej alltid lustfyllt att ta till sig</a:t>
            </a:r>
            <a:endParaRPr lang="sv-SE" sz="3400" dirty="0"/>
          </a:p>
        </p:txBody>
      </p:sp>
    </p:spTree>
    <p:extLst>
      <p:ext uri="{BB962C8B-B14F-4D97-AF65-F5344CB8AC3E}">
        <p14:creationId xmlns:p14="http://schemas.microsoft.com/office/powerpoint/2010/main" val="3860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20" y="472611"/>
            <a:ext cx="7972746" cy="5085708"/>
          </a:xfrm>
        </p:spPr>
        <p:txBody>
          <a:bodyPr/>
          <a:lstStyle/>
          <a:p>
            <a:pPr lvl="1">
              <a:spcBef>
                <a:spcPts val="2400"/>
              </a:spcBef>
              <a:spcAft>
                <a:spcPts val="1800"/>
              </a:spcAft>
              <a:tabLst>
                <a:tab pos="627063" algn="l"/>
              </a:tabLst>
            </a:pPr>
            <a:r>
              <a:rPr lang="sv-SE" sz="4000" dirty="0"/>
              <a:t>Många anförda förklaringar</a:t>
            </a:r>
            <a:br>
              <a:rPr lang="sv-SE" sz="4000" dirty="0"/>
            </a:br>
            <a:r>
              <a:rPr lang="sv-SE" sz="4000" dirty="0"/>
              <a:t>	…</a:t>
            </a:r>
            <a:r>
              <a:rPr lang="sv-SE" sz="3600" dirty="0">
                <a:solidFill>
                  <a:schemeClr val="tx1"/>
                </a:solidFill>
              </a:rPr>
              <a:t>men ej resursproblem</a:t>
            </a:r>
            <a:br>
              <a:rPr lang="sv-SE" sz="3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	</a:t>
            </a:r>
            <a:br>
              <a:rPr lang="sv-SE" sz="3600" dirty="0"/>
            </a:br>
            <a:r>
              <a:rPr lang="sv-SE" sz="4000" dirty="0"/>
              <a:t>Gör man rätt saker och arbetar man på ett effektivt sätt?</a:t>
            </a:r>
            <a:br>
              <a:rPr lang="sv-SE" sz="5400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844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702860" y="211541"/>
            <a:ext cx="8215952" cy="566381"/>
          </a:xfrm>
        </p:spPr>
        <p:txBody>
          <a:bodyPr/>
          <a:lstStyle/>
          <a:p>
            <a:r>
              <a:rPr lang="sv-SE" dirty="0"/>
              <a:t>Kunskapssynen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68740" y="859809"/>
            <a:ext cx="8311487" cy="509014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sv-SE" sz="2800" dirty="0"/>
              <a:t>Traditionell syn: systematiskt framtagna och kontrollerade fakta	</a:t>
            </a:r>
          </a:p>
          <a:p>
            <a:pPr lvl="1">
              <a:spcAft>
                <a:spcPts val="0"/>
              </a:spcAft>
            </a:pPr>
            <a:r>
              <a:rPr lang="sv-SE" sz="2400" dirty="0"/>
              <a:t>Sanning = det med verkligheten överensstämmande</a:t>
            </a:r>
          </a:p>
          <a:p>
            <a:pPr lvl="1">
              <a:spcAft>
                <a:spcPts val="0"/>
              </a:spcAft>
            </a:pPr>
            <a:r>
              <a:rPr lang="sv-SE" sz="2400" dirty="0"/>
              <a:t>Ny kunskap genom empirisk prövning (en del kunskap provisoriskt, men bästa ”gissning” vi har)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sv-SE" sz="1800" dirty="0"/>
              <a:t>	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800" dirty="0"/>
              <a:t>Konstruktivistiskt inspirerad syn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sv-SE" sz="2400" dirty="0"/>
              <a:t>Kunskap skapad i ett socialt sammanhang</a:t>
            </a:r>
          </a:p>
          <a:p>
            <a:pPr lvl="1">
              <a:spcAft>
                <a:spcPts val="0"/>
              </a:spcAft>
            </a:pPr>
            <a:r>
              <a:rPr lang="sv-SE" sz="2400" dirty="0"/>
              <a:t>Kunskap ej oberoende av individen själv </a:t>
            </a:r>
            <a:r>
              <a:rPr lang="sv-SE" sz="2400" dirty="0">
                <a:sym typeface="Wingdings" panose="05000000000000000000" pitchFamily="2" charset="2"/>
              </a:rPr>
              <a:t> omvälvande effekter för skolverksamheten</a:t>
            </a:r>
          </a:p>
          <a:p>
            <a:pPr lvl="2">
              <a:spcAft>
                <a:spcPts val="0"/>
              </a:spcAft>
            </a:pPr>
            <a:r>
              <a:rPr lang="sv-SE" sz="2200" dirty="0">
                <a:sym typeface="Wingdings" panose="05000000000000000000" pitchFamily="2" charset="2"/>
              </a:rPr>
              <a:t>Synen på betyg</a:t>
            </a:r>
          </a:p>
          <a:p>
            <a:pPr marL="457200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7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702860" y="211541"/>
            <a:ext cx="8215952" cy="566381"/>
          </a:xfrm>
        </p:spPr>
        <p:txBody>
          <a:bodyPr/>
          <a:lstStyle/>
          <a:p>
            <a:r>
              <a:rPr lang="sv-SE" dirty="0"/>
              <a:t>Djupgående effekter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68740" y="859809"/>
            <a:ext cx="8475260" cy="5090141"/>
          </a:xfrm>
        </p:spPr>
        <p:txBody>
          <a:bodyPr/>
          <a:lstStyle/>
          <a:p>
            <a:r>
              <a:rPr lang="sv-SE" sz="2800" dirty="0"/>
              <a:t>Gradvis underminerades tidigare syn</a:t>
            </a:r>
          </a:p>
          <a:p>
            <a:pPr marL="630238" lvl="1">
              <a:spcAft>
                <a:spcPts val="1200"/>
              </a:spcAft>
            </a:pPr>
            <a:r>
              <a:rPr lang="sv-SE" sz="2200" dirty="0"/>
              <a:t>utveckla kognitiva färdigheter och stegvis bygga relevanta kunskaper under ledning av kunniga och i kunskapsförmedling utbildade personer. </a:t>
            </a:r>
          </a:p>
          <a:p>
            <a:r>
              <a:rPr lang="sv-SE" sz="2800" dirty="0"/>
              <a:t>Hundratals år av beprövad erfarenhet ignorerades</a:t>
            </a:r>
          </a:p>
          <a:p>
            <a:pPr marL="630238" lvl="1"/>
            <a:r>
              <a:rPr lang="sv-SE" sz="2200" dirty="0"/>
              <a:t>utveckla generella färdigheter (</a:t>
            </a:r>
            <a:r>
              <a:rPr lang="sv-SE" sz="2200" i="1" dirty="0" err="1"/>
              <a:t>skills</a:t>
            </a:r>
            <a:r>
              <a:rPr lang="sv-SE" sz="2200" dirty="0"/>
              <a:t>) som ”förmåga att lära”, ”kritiskt tänkande”, ”kreativitet”, ”problemlösningsförmåga” och ”samarbetsförmåga” oberoende av sak- och metodkunskaper.</a:t>
            </a:r>
          </a:p>
          <a:p>
            <a:pPr marL="630238" lvl="1"/>
            <a:r>
              <a:rPr lang="sv-SE" sz="2200" dirty="0"/>
              <a:t>individualisering och fragmentering</a:t>
            </a:r>
          </a:p>
          <a:p>
            <a:pPr marL="630238" lvl="1"/>
            <a:r>
              <a:rPr lang="sv-SE" sz="2200" b="1" dirty="0"/>
              <a:t>Processen</a:t>
            </a:r>
            <a:r>
              <a:rPr lang="sv-SE" sz="2200" dirty="0"/>
              <a:t> medel att förvärva dessa generella färdigheter</a:t>
            </a:r>
          </a:p>
          <a:p>
            <a:pPr marL="457200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2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5563" y="238837"/>
            <a:ext cx="8270543" cy="764274"/>
          </a:xfrm>
        </p:spPr>
        <p:txBody>
          <a:bodyPr/>
          <a:lstStyle/>
          <a:p>
            <a:r>
              <a:rPr lang="sv-SE" dirty="0"/>
              <a:t>Läroplanen på tvärs mot forskningen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80030" y="1003110"/>
            <a:ext cx="8516203" cy="4946841"/>
          </a:xfrm>
        </p:spPr>
        <p:txBody>
          <a:bodyPr/>
          <a:lstStyle/>
          <a:p>
            <a:r>
              <a:rPr lang="sv-SE" sz="2800" dirty="0"/>
              <a:t>Slås inte fast vad man ska kunna i resp. ämne</a:t>
            </a:r>
          </a:p>
          <a:p>
            <a:r>
              <a:rPr lang="sv-SE" sz="2800" b="1" dirty="0"/>
              <a:t>Alla</a:t>
            </a:r>
            <a:r>
              <a:rPr lang="sv-SE" sz="2800" dirty="0"/>
              <a:t> ämnen starka inslag av samhällskunskap</a:t>
            </a:r>
          </a:p>
          <a:p>
            <a:r>
              <a:rPr lang="sv-SE" sz="2800" dirty="0"/>
              <a:t>Diskussion mål i alla ämnen (fokus muntligt språk)</a:t>
            </a:r>
          </a:p>
          <a:p>
            <a:pPr lvl="1"/>
            <a:r>
              <a:rPr lang="sv-SE" sz="2400" dirty="0"/>
              <a:t>Ej vad man ska kunna utan ställa frågor utifrån intresse och erfarenheter</a:t>
            </a:r>
          </a:p>
          <a:p>
            <a:pPr lvl="1"/>
            <a:r>
              <a:rPr lang="sv-SE" sz="2400" dirty="0"/>
              <a:t>Inte lära sig begrepp utan formulera begrepp och granska argument</a:t>
            </a:r>
          </a:p>
          <a:p>
            <a:pPr lvl="1"/>
            <a:r>
              <a:rPr lang="sv-SE" sz="2400" dirty="0"/>
              <a:t>Ifrågasätta ett ämne samtidigt som man lär sig grunderna</a:t>
            </a:r>
          </a:p>
          <a:p>
            <a:pPr lvl="2"/>
            <a:r>
              <a:rPr lang="sv-SE" sz="2200" dirty="0"/>
              <a:t>Konstruktivistiska inslag OK, baserat på elevens nivå</a:t>
            </a:r>
          </a:p>
          <a:p>
            <a:pPr lvl="1"/>
            <a:r>
              <a:rPr lang="sv-SE" sz="2400" b="1" dirty="0"/>
              <a:t>Processen</a:t>
            </a:r>
            <a:r>
              <a:rPr lang="sv-SE" sz="2400" dirty="0"/>
              <a:t> och inte resultatet i fokus	</a:t>
            </a:r>
          </a:p>
          <a:p>
            <a:pPr marL="0" indent="0">
              <a:buNone/>
            </a:pPr>
            <a:endParaRPr lang="sv-SE" sz="3000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240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961326" y="482884"/>
            <a:ext cx="7632848" cy="760289"/>
          </a:xfrm>
        </p:spPr>
        <p:txBody>
          <a:bodyPr/>
          <a:lstStyle/>
          <a:p>
            <a:r>
              <a:rPr lang="sv-SE" dirty="0"/>
              <a:t>Läroplan för grundskolan – exempel på betygskriterier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920229" y="1602768"/>
            <a:ext cx="7761434" cy="5147352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solidFill>
                  <a:srgbClr val="C00000"/>
                </a:solidFill>
              </a:rPr>
              <a:t>Idrott, åk 9</a:t>
            </a:r>
            <a:r>
              <a:rPr lang="sv-SE" sz="2400" dirty="0"/>
              <a:t>: ”Eleven kan på ett </a:t>
            </a:r>
            <a:r>
              <a:rPr lang="sv-SE" sz="2400" b="1" dirty="0"/>
              <a:t>väl</a:t>
            </a:r>
            <a:r>
              <a:rPr lang="sv-SE" sz="2400" dirty="0"/>
              <a:t> fungerande sätt sätta upp mål för och planera träning och andra fysiska aktiviteter. Eleven kan även utvärdera aktiviteterna genom att samtala om egna upplevelser …” (sid. 103)</a:t>
            </a:r>
          </a:p>
          <a:p>
            <a:pPr marL="0" indent="0">
              <a:buNone/>
            </a:pPr>
            <a:endParaRPr lang="sv-SE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C00000"/>
                </a:solidFill>
              </a:rPr>
              <a:t>Svenska, åk 9</a:t>
            </a:r>
            <a:r>
              <a:rPr lang="sv-SE" sz="2400" dirty="0"/>
              <a:t>: ”Eleven kan föra </a:t>
            </a:r>
            <a:r>
              <a:rPr lang="sv-SE" sz="2400" b="1" dirty="0"/>
              <a:t>välutvecklade och väl </a:t>
            </a:r>
            <a:r>
              <a:rPr lang="sv-SE" sz="2400" dirty="0"/>
              <a:t>underbyggda resonemang om svenska språkets historia, ursprung och särdrag samt jämföra med närliggande språk och beskriva tydligt framträdande likheter och skillnader.” (sid. 96)</a:t>
            </a:r>
            <a:endParaRPr lang="sv-SE" dirty="0"/>
          </a:p>
          <a:p>
            <a:endParaRPr lang="sv-SE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50981"/>
      </p:ext>
    </p:extLst>
  </p:cSld>
  <p:clrMapOvr>
    <a:masterClrMapping/>
  </p:clrMapOvr>
</p:sld>
</file>

<file path=ppt/theme/theme1.xml><?xml version="1.0" encoding="utf-8"?>
<a:theme xmlns:a="http://schemas.openxmlformats.org/drawingml/2006/main" name="Kunskapssynen och pedagogiken PPT 21 augusti 2017">
  <a:themeElements>
    <a:clrScheme name="Design IFN 2014">
      <a:dk1>
        <a:srgbClr val="000000"/>
      </a:dk1>
      <a:lt1>
        <a:sysClr val="window" lastClr="FFFFFF"/>
      </a:lt1>
      <a:dk2>
        <a:srgbClr val="FFFFFF"/>
      </a:dk2>
      <a:lt2>
        <a:srgbClr val="EEECE1"/>
      </a:lt2>
      <a:accent1>
        <a:srgbClr val="880A26"/>
      </a:accent1>
      <a:accent2>
        <a:srgbClr val="76741E"/>
      </a:accent2>
      <a:accent3>
        <a:srgbClr val="559398"/>
      </a:accent3>
      <a:accent4>
        <a:srgbClr val="706F6F"/>
      </a:accent4>
      <a:accent5>
        <a:srgbClr val="BA7300"/>
      </a:accent5>
      <a:accent6>
        <a:srgbClr val="63496E"/>
      </a:accent6>
      <a:hlink>
        <a:srgbClr val="880A26"/>
      </a:hlink>
      <a:folHlink>
        <a:srgbClr val="76741E"/>
      </a:folHlink>
    </a:clrScheme>
    <a:fontScheme name="IUI Engelsk Färg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UI Engelsk Färg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3071B"/>
        </a:accent1>
        <a:accent2>
          <a:srgbClr val="60513A"/>
        </a:accent2>
        <a:accent3>
          <a:srgbClr val="FFFFFF"/>
        </a:accent3>
        <a:accent4>
          <a:srgbClr val="000000"/>
        </a:accent4>
        <a:accent5>
          <a:srgbClr val="D6AAAB"/>
        </a:accent5>
        <a:accent6>
          <a:srgbClr val="564934"/>
        </a:accent6>
        <a:hlink>
          <a:srgbClr val="828437"/>
        </a:hlink>
        <a:folHlink>
          <a:srgbClr val="CED8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Kommentar xmlns="dde8bdef-401e-4d46-8e1a-5aa919e4c3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F5E764C3251541AB25FE95FEED0631" ma:contentTypeVersion="4" ma:contentTypeDescription="Skapa ett nytt dokument." ma:contentTypeScope="" ma:versionID="a39692c6fa89078cf10e85e382c1f67c">
  <xsd:schema xmlns:xsd="http://www.w3.org/2001/XMLSchema" xmlns:xs="http://www.w3.org/2001/XMLSchema" xmlns:p="http://schemas.microsoft.com/office/2006/metadata/properties" xmlns:ns2="dde8bdef-401e-4d46-8e1a-5aa919e4c331" targetNamespace="http://schemas.microsoft.com/office/2006/metadata/properties" ma:root="true" ma:fieldsID="8e33c057df6320171018ec24a8b2ab67" ns2:_="">
    <xsd:import namespace="dde8bdef-401e-4d46-8e1a-5aa919e4c331"/>
    <xsd:element name="properties">
      <xsd:complexType>
        <xsd:sequence>
          <xsd:element name="documentManagement">
            <xsd:complexType>
              <xsd:all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8bdef-401e-4d46-8e1a-5aa919e4c331" elementFormDefault="qualified">
    <xsd:import namespace="http://schemas.microsoft.com/office/2006/documentManagement/types"/>
    <xsd:import namespace="http://schemas.microsoft.com/office/infopath/2007/PartnerControls"/>
    <xsd:element name="Kommentar" ma:index="4" nillable="true" ma:displayName="Kommentar" ma:internalName="Kommentar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nehållstyp" ma:readOnly="true"/>
        <xsd:element ref="dc:title" minOccurs="0" maxOccurs="1" ma:index="3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61C328-8776-4E1F-853C-D49368CA31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387EBF-152E-4B54-80A6-E1C9C8776E7F}">
  <ds:schemaRefs>
    <ds:schemaRef ds:uri="http://schemas.microsoft.com/office/infopath/2007/PartnerControls"/>
    <ds:schemaRef ds:uri="dde8bdef-401e-4d46-8e1a-5aa919e4c33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07ACB4-CBD8-4211-B251-C298C967CD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e8bdef-401e-4d46-8e1a-5aa919e4c3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Kunskapssynen och pedagogiken PPT 21 augusti 2017</Template>
  <TotalTime>1066</TotalTime>
  <Words>788</Words>
  <Application>Microsoft Macintosh PowerPoint</Application>
  <PresentationFormat>Bildspel på skärmen (4:3)</PresentationFormat>
  <Paragraphs>103</Paragraphs>
  <Slides>19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NettoOT</vt:lpstr>
      <vt:lpstr>NettoOT-Italic</vt:lpstr>
      <vt:lpstr>Wingdings</vt:lpstr>
      <vt:lpstr>Kunskapssynen och pedagogiken PPT 21 augusti 2017</vt:lpstr>
      <vt:lpstr>Kunskapssynen och pedagogiken – varför skolan slutade leverera och hur det kan åtgärdas</vt:lpstr>
      <vt:lpstr>Varför denna bok?</vt:lpstr>
      <vt:lpstr>Vi som skrivit boken  Problemen  Kraftigt fallande resultat  Läraryrkets attraktivitet </vt:lpstr>
      <vt:lpstr>Varför lagstadgad plikt att gå i skolan? </vt:lpstr>
      <vt:lpstr>Många anförda förklaringar  …men ej resursproblem   Gör man rätt saker och arbetar man på ett effektivt sätt?  </vt:lpstr>
      <vt:lpstr>Kunskapssynen</vt:lpstr>
      <vt:lpstr>Djupgående effekter</vt:lpstr>
      <vt:lpstr>Läroplanen på tvärs mot forskningen</vt:lpstr>
      <vt:lpstr>Läroplan för grundskolan – exempel på betygskriterier</vt:lpstr>
      <vt:lpstr>Betygskriterier forts.</vt:lpstr>
      <vt:lpstr>Ur betygsmatris fysik i mellanstadiet</vt:lpstr>
      <vt:lpstr>Exempel på hemuppgifter</vt:lpstr>
      <vt:lpstr>Läroplanen forts.</vt:lpstr>
      <vt:lpstr>Reformer funktion av kunskapssynen</vt:lpstr>
      <vt:lpstr>En destruktiv spiral</vt:lpstr>
      <vt:lpstr>Kognitions- och neurovetenskaplig forskning</vt:lpstr>
      <vt:lpstr>Konkurrens och skolval</vt:lpstr>
      <vt:lpstr>Ett annat paradigm</vt:lpstr>
      <vt:lpstr>Slutsats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Kunskapssynen och pedagogiken – varför skolan slutade leverera och hur det kan åtgärdas</dc:title>
  <dc:creator>Magnus Henrekson</dc:creator>
  <cp:lastModifiedBy>Håkan Plith</cp:lastModifiedBy>
  <cp:revision>39</cp:revision>
  <cp:lastPrinted>2018-05-02T16:57:33Z</cp:lastPrinted>
  <dcterms:created xsi:type="dcterms:W3CDTF">2017-08-31T17:53:44Z</dcterms:created>
  <dcterms:modified xsi:type="dcterms:W3CDTF">2018-09-18T15:39:15Z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ommentar">
    <vt:lpwstr/>
  </property>
  <property fmtid="{D5CDD505-2E9C-101B-9397-08002B2CF9AE}" pid="3" name="ContentTypeId">
    <vt:lpwstr>0x010100FDF5E764C3251541AB25FE95FEED0631</vt:lpwstr>
  </property>
</Properties>
</file>