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1" r:id="rId3"/>
    <p:sldId id="282" r:id="rId4"/>
    <p:sldId id="342" r:id="rId5"/>
    <p:sldId id="343" r:id="rId6"/>
    <p:sldId id="344" r:id="rId7"/>
    <p:sldId id="345" r:id="rId8"/>
    <p:sldId id="347" r:id="rId9"/>
    <p:sldId id="346" r:id="rId10"/>
    <p:sldId id="405" r:id="rId11"/>
    <p:sldId id="406" r:id="rId12"/>
    <p:sldId id="349" r:id="rId13"/>
    <p:sldId id="291" r:id="rId14"/>
    <p:sldId id="350" r:id="rId15"/>
    <p:sldId id="351" r:id="rId16"/>
    <p:sldId id="352" r:id="rId17"/>
    <p:sldId id="354" r:id="rId18"/>
    <p:sldId id="353" r:id="rId19"/>
    <p:sldId id="355" r:id="rId20"/>
    <p:sldId id="356" r:id="rId21"/>
    <p:sldId id="388" r:id="rId22"/>
    <p:sldId id="357" r:id="rId23"/>
    <p:sldId id="358" r:id="rId24"/>
    <p:sldId id="359" r:id="rId25"/>
    <p:sldId id="360" r:id="rId26"/>
    <p:sldId id="361" r:id="rId27"/>
    <p:sldId id="362" r:id="rId28"/>
    <p:sldId id="293" r:id="rId29"/>
    <p:sldId id="363" r:id="rId30"/>
    <p:sldId id="340" r:id="rId31"/>
    <p:sldId id="364" r:id="rId32"/>
    <p:sldId id="365" r:id="rId33"/>
    <p:sldId id="366" r:id="rId34"/>
    <p:sldId id="367" r:id="rId35"/>
    <p:sldId id="368" r:id="rId36"/>
    <p:sldId id="369" r:id="rId37"/>
    <p:sldId id="370" r:id="rId38"/>
    <p:sldId id="371" r:id="rId39"/>
    <p:sldId id="407" r:id="rId40"/>
    <p:sldId id="372" r:id="rId41"/>
    <p:sldId id="373" r:id="rId42"/>
    <p:sldId id="375" r:id="rId43"/>
    <p:sldId id="408" r:id="rId44"/>
    <p:sldId id="376" r:id="rId45"/>
    <p:sldId id="327" r:id="rId46"/>
    <p:sldId id="381" r:id="rId47"/>
    <p:sldId id="377" r:id="rId48"/>
    <p:sldId id="378" r:id="rId49"/>
    <p:sldId id="379" r:id="rId50"/>
    <p:sldId id="380" r:id="rId51"/>
    <p:sldId id="382" r:id="rId52"/>
    <p:sldId id="383" r:id="rId53"/>
    <p:sldId id="384" r:id="rId54"/>
    <p:sldId id="389" r:id="rId55"/>
    <p:sldId id="386" r:id="rId56"/>
    <p:sldId id="387" r:id="rId57"/>
    <p:sldId id="324" r:id="rId5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84" d="100"/>
          <a:sy n="84" d="100"/>
        </p:scale>
        <p:origin x="43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047C583-55E7-4E03-AC70-BE16AFEFB430}" type="datetimeFigureOut">
              <a:rPr lang="sv-SE" smtClean="0"/>
              <a:t>2019-03-21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40603100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047C583-55E7-4E03-AC70-BE16AFEFB430}" type="datetimeFigureOut">
              <a:rPr lang="sv-SE" smtClean="0"/>
              <a:t>2019-03-21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75501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047C583-55E7-4E03-AC70-BE16AFEFB430}" type="datetimeFigureOut">
              <a:rPr lang="sv-SE" smtClean="0"/>
              <a:t>2019-03-21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107336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047C583-55E7-4E03-AC70-BE16AFEFB430}" type="datetimeFigureOut">
              <a:rPr lang="sv-SE" smtClean="0"/>
              <a:t>2019-03-21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210663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047C583-55E7-4E03-AC70-BE16AFEFB430}" type="datetimeFigureOut">
              <a:rPr lang="sv-SE" smtClean="0"/>
              <a:t>2019-03-21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257359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047C583-55E7-4E03-AC70-BE16AFEFB430}" type="datetimeFigureOut">
              <a:rPr lang="sv-SE" smtClean="0"/>
              <a:t>2019-03-21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347118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047C583-55E7-4E03-AC70-BE16AFEFB430}" type="datetimeFigureOut">
              <a:rPr lang="sv-SE" smtClean="0"/>
              <a:t>2019-03-21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55521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047C583-55E7-4E03-AC70-BE16AFEFB430}" type="datetimeFigureOut">
              <a:rPr lang="sv-SE" smtClean="0"/>
              <a:t>2019-03-21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54784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047C583-55E7-4E03-AC70-BE16AFEFB430}" type="datetimeFigureOut">
              <a:rPr lang="sv-SE" smtClean="0"/>
              <a:t>2019-03-21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22794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047C583-55E7-4E03-AC70-BE16AFEFB430}" type="datetimeFigureOut">
              <a:rPr lang="sv-SE" smtClean="0"/>
              <a:t>2019-03-21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332032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047C583-55E7-4E03-AC70-BE16AFEFB430}" type="datetimeFigureOut">
              <a:rPr lang="sv-SE" smtClean="0"/>
              <a:t>2019-03-21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3C34E1B-52F6-40DD-A851-E712558303F1}" type="slidenum">
              <a:rPr lang="sv-SE" smtClean="0"/>
              <a:t>‹#›</a:t>
            </a:fld>
            <a:endParaRPr lang="sv-SE"/>
          </a:p>
        </p:txBody>
      </p:sp>
    </p:spTree>
    <p:extLst>
      <p:ext uri="{BB962C8B-B14F-4D97-AF65-F5344CB8AC3E}">
        <p14:creationId xmlns:p14="http://schemas.microsoft.com/office/powerpoint/2010/main" val="415546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7C583-55E7-4E03-AC70-BE16AFEFB430}" type="datetimeFigureOut">
              <a:rPr lang="sv-SE" smtClean="0"/>
              <a:t>2019-03-21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34E1B-52F6-40DD-A851-E712558303F1}" type="slidenum">
              <a:rPr lang="sv-SE" smtClean="0"/>
              <a:t>‹#›</a:t>
            </a:fld>
            <a:endParaRPr lang="sv-SE"/>
          </a:p>
        </p:txBody>
      </p:sp>
      <p:grpSp>
        <p:nvGrpSpPr>
          <p:cNvPr id="14" name="Grupp 13"/>
          <p:cNvGrpSpPr/>
          <p:nvPr userDrawn="1"/>
        </p:nvGrpSpPr>
        <p:grpSpPr>
          <a:xfrm>
            <a:off x="62061" y="1814136"/>
            <a:ext cx="1706780" cy="4821601"/>
            <a:chOff x="122176" y="1219199"/>
            <a:chExt cx="1829732" cy="5168937"/>
          </a:xfrm>
        </p:grpSpPr>
        <p:pic>
          <p:nvPicPr>
            <p:cNvPr id="15" name="Picture 2" descr="https://media.licdn.com/media/p/5/005/029/281/04ef3bf.png"/>
            <p:cNvPicPr>
              <a:picLocks noChangeAspect="1" noChangeArrowheads="1"/>
            </p:cNvPicPr>
            <p:nvPr/>
          </p:nvPicPr>
          <p:blipFill rotWithShape="1">
            <a:blip r:embed="rId13">
              <a:extLst>
                <a:ext uri="{28A0092B-C50C-407E-A947-70E740481C1C}">
                  <a14:useLocalDpi xmlns:a14="http://schemas.microsoft.com/office/drawing/2010/main" val="0"/>
                </a:ext>
              </a:extLst>
            </a:blip>
            <a:srcRect l="22394" r="26987"/>
            <a:stretch/>
          </p:blipFill>
          <p:spPr bwMode="auto">
            <a:xfrm>
              <a:off x="122176" y="1219199"/>
              <a:ext cx="1829732" cy="12310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6" name="Picture 4" descr="http://www.studeravidare.se/scripts/php/thumb.php?src=/uploads/hkr/6.jpg&amp;w=590&amp;h=350&amp;q=100"/>
            <p:cNvPicPr>
              <a:picLocks noChangeAspect="1" noChangeArrowheads="1"/>
            </p:cNvPicPr>
            <p:nvPr/>
          </p:nvPicPr>
          <p:blipFill rotWithShape="1">
            <a:blip r:embed="rId14">
              <a:extLst>
                <a:ext uri="{28A0092B-C50C-407E-A947-70E740481C1C}">
                  <a14:useLocalDpi xmlns:a14="http://schemas.microsoft.com/office/drawing/2010/main" val="0"/>
                </a:ext>
              </a:extLst>
            </a:blip>
            <a:srcRect t="20084" r="44971"/>
            <a:stretch/>
          </p:blipFill>
          <p:spPr bwMode="auto">
            <a:xfrm>
              <a:off x="127658" y="2762249"/>
              <a:ext cx="1824250" cy="15716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 name="Picture 6" descr="http://www.studeravidare.se/scripts/php/thumb.php?src=/uploads/hkr/5.jpg&amp;w=590&amp;h=350&amp;q=100"/>
            <p:cNvPicPr>
              <a:picLocks noChangeAspect="1" noChangeArrowheads="1"/>
            </p:cNvPicPr>
            <p:nvPr/>
          </p:nvPicPr>
          <p:blipFill rotWithShape="1">
            <a:blip r:embed="rId15">
              <a:extLst>
                <a:ext uri="{28A0092B-C50C-407E-A947-70E740481C1C}">
                  <a14:useLocalDpi xmlns:a14="http://schemas.microsoft.com/office/drawing/2010/main" val="0"/>
                </a:ext>
              </a:extLst>
            </a:blip>
            <a:srcRect t="17660" r="48701"/>
            <a:stretch/>
          </p:blipFill>
          <p:spPr bwMode="auto">
            <a:xfrm>
              <a:off x="122176" y="4645912"/>
              <a:ext cx="1829732" cy="1742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pic>
        <p:nvPicPr>
          <p:cNvPr id="18" name="Bildobjekt 4" descr="HKR_ppt_rgb_eng.pdf"/>
          <p:cNvPicPr>
            <a:picLocks noChangeAspect="1"/>
          </p:cNvPicPr>
          <p:nvPr userDrawn="1"/>
        </p:nvPicPr>
        <p:blipFill rotWithShape="1">
          <a:blip r:embed="rId16" cstate="print">
            <a:extLst>
              <a:ext uri="{28A0092B-C50C-407E-A947-70E740481C1C}">
                <a14:useLocalDpi xmlns:a14="http://schemas.microsoft.com/office/drawing/2010/main" val="0"/>
              </a:ext>
            </a:extLst>
          </a:blip>
          <a:srcRect l="3189" t="4073" r="53042" b="73705"/>
          <a:stretch/>
        </p:blipFill>
        <p:spPr bwMode="auto">
          <a:xfrm>
            <a:off x="36443" y="80523"/>
            <a:ext cx="400215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38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3.jpeg"/><Relationship Id="rId18" Type="http://schemas.openxmlformats.org/officeDocument/2006/relationships/image" Target="../media/image27.jpeg"/><Relationship Id="rId3" Type="http://schemas.openxmlformats.org/officeDocument/2006/relationships/image" Target="../media/image16.emf"/><Relationship Id="rId7" Type="http://schemas.openxmlformats.org/officeDocument/2006/relationships/image" Target="../media/image18.jpeg"/><Relationship Id="rId12" Type="http://schemas.openxmlformats.org/officeDocument/2006/relationships/hyperlink" Target="http://www.google.se/url?sa=i&amp;rct=j&amp;q=Pedagogisk+bed%C3%B6mning&amp;source=images&amp;cd=&amp;cad=rja&amp;docid=DM15h6x7rIV0tM&amp;tbnid=KKp195XQAyXKqM:&amp;ved=0CAUQjRw&amp;url=http://cdon.se/b%C3%B6cker/pedagogisk_bed%C3%B6mning_:_att_dokumentera,_bed%C3%B6ma_och_utveckla_kunskap-14904107&amp;ei=fFllUd7tOo7EswbeyYGwBw&amp;bvm=bv.44990110,d.Yms&amp;psig=AFQjCNFxWDzeEUtVj4S7wlno-9Mzc7s0OA&amp;ust=1365682930594299" TargetMode="External"/><Relationship Id="rId17" Type="http://schemas.openxmlformats.org/officeDocument/2006/relationships/image" Target="../media/image26.jpeg"/><Relationship Id="rId2" Type="http://schemas.openxmlformats.org/officeDocument/2006/relationships/image" Target="../media/image15.emf"/><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www.google.se/url?sa=i&amp;rct=j&amp;q=Utbildningsvetenskap+f%C3%B6r+grundskolans+tidiga+%C3%A5r+&amp;source=images&amp;cd=&amp;cad=rja&amp;docid=fOpkzOr3P6TMdM&amp;tbnid=r4V6yVHmZa_gBM:&amp;ved=0CAUQjRw&amp;url=http://www.bokus.com/bok/9789127130050/utbildningsvetenskap-for-grundskolans-tidiga-ar/&amp;ei=RlllUanKC4iWtQaK0oGQCw&amp;v6u=http://s-v6exp1-ds.metric.gstatic.com/gen_204?ip=194.47.26.211&amp;ts=1365596475461047&amp;auth=seyzfx6yxdyarw4abaxxacgqldk4yyys&amp;rndm=0.349741007059618&amp;v6s=2&amp;v6t=12226&amp;bvm=bv.44990110,d.Yms&amp;psig=AFQjCNHAWaAwgvpCRC8LOwIQ6OElGpvVig&amp;ust=1365682875490589" TargetMode="External"/><Relationship Id="rId11" Type="http://schemas.openxmlformats.org/officeDocument/2006/relationships/image" Target="../media/image22.jpeg"/><Relationship Id="rId5" Type="http://schemas.openxmlformats.org/officeDocument/2006/relationships/image" Target="../media/image17.jpeg"/><Relationship Id="rId15" Type="http://schemas.openxmlformats.org/officeDocument/2006/relationships/image" Target="../media/image24.jpeg"/><Relationship Id="rId10" Type="http://schemas.openxmlformats.org/officeDocument/2006/relationships/image" Target="../media/image21.png"/><Relationship Id="rId19" Type="http://schemas.openxmlformats.org/officeDocument/2006/relationships/image" Target="../media/image28.png"/><Relationship Id="rId4" Type="http://schemas.openxmlformats.org/officeDocument/2006/relationships/hyperlink" Target="http://www.google.se/url?sa=i&amp;rct=j&amp;q=skola+och+naturvetenskap&amp;source=images&amp;cd=&amp;cad=rja&amp;docid=MhR7I0RjsCe8cM&amp;tbnid=APhHGGAOBM0iIM:&amp;ved=0CAUQjRw&amp;url=http://www.bokia.se/skola-och-naturvetenskap-politik-praktik-problematik-i-belysning-av-amnesdidaktisk-forskning-14188186&amp;ei=E1llUfWXOo3ntQb_hYCYBw&amp;bvm=bv.44990110,d.Yms&amp;psig=AFQjCNEIYw5RRGhmr_OGfoKO1K9XZwCSPg&amp;ust=1365682824716607" TargetMode="External"/><Relationship Id="rId9" Type="http://schemas.openxmlformats.org/officeDocument/2006/relationships/image" Target="../media/image20.jpeg"/><Relationship Id="rId14" Type="http://schemas.openxmlformats.org/officeDocument/2006/relationships/hyperlink" Target="http://www.google.se/url?sa=i&amp;rct=j&amp;q=Utv%C3%A4rdering+och+bed%C3%B6mning+i+skolan+&amp;source=images&amp;cd=&amp;cad=rja&amp;docid=AbhACrI-9jUEuM&amp;tbnid=5c5yUbztUsp4uM:&amp;ved=0CAUQjRw&amp;url=http://cdon.se/b%C3%B6cker/olofsson,_anders/utv%C3%A4rdering_och_bed%C3%B6mning_i_skolan_:_f%C3%B6r_vem_och_varf%C3%B6r?-10601996&amp;ei=olllUbT-PIKotAbRtYHgCQ&amp;bvm=bv.44990110,d.Yms&amp;psig=AFQjCNGUuZZ1R1ewGYPtvK0b-UqNRbOvVw&amp;ust=136568296799033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301531" y="3379757"/>
            <a:ext cx="7486650" cy="1569660"/>
          </a:xfrm>
          <a:prstGeom prst="rect">
            <a:avLst/>
          </a:prstGeom>
          <a:noFill/>
        </p:spPr>
        <p:txBody>
          <a:bodyPr wrap="square" rtlCol="0">
            <a:spAutoFit/>
          </a:bodyPr>
          <a:lstStyle/>
          <a:p>
            <a:pPr algn="ctr"/>
            <a:r>
              <a:rPr lang="sv-SE" sz="3200" dirty="0">
                <a:solidFill>
                  <a:schemeClr val="accent6"/>
                </a:solidFill>
                <a:latin typeface="Century Gothic" panose="020B0502020202020204" pitchFamily="34" charset="0"/>
              </a:rPr>
              <a:t>Evidens och formativ bedömning</a:t>
            </a:r>
            <a:r>
              <a:rPr lang="sv-SE" sz="3600" dirty="0" smtClean="0">
                <a:latin typeface="ScalaSansLF-Regular" panose="02000503000000000000" pitchFamily="2" charset="0"/>
              </a:rPr>
              <a:t/>
            </a:r>
            <a:br>
              <a:rPr lang="sv-SE" sz="3600" dirty="0" smtClean="0">
                <a:latin typeface="ScalaSansLF-Regular" panose="02000503000000000000" pitchFamily="2" charset="0"/>
              </a:rPr>
            </a:br>
            <a:endParaRPr lang="sv-SE" sz="3600" dirty="0" smtClean="0">
              <a:latin typeface="ScalaSansLF-Regular" panose="02000503000000000000" pitchFamily="2" charset="0"/>
            </a:endParaRPr>
          </a:p>
          <a:p>
            <a:pPr algn="ctr"/>
            <a:r>
              <a:rPr lang="en-US" sz="2800" dirty="0" smtClean="0">
                <a:latin typeface="Candara" panose="020E0502030303020204" pitchFamily="34" charset="0"/>
              </a:rPr>
              <a:t>Anders Jönsson</a:t>
            </a:r>
            <a:endParaRPr lang="sv-SE" sz="2400" dirty="0" smtClean="0">
              <a:latin typeface="Candara" panose="020E0502030303020204" pitchFamily="34" charset="0"/>
            </a:endParaRPr>
          </a:p>
        </p:txBody>
      </p:sp>
      <p:cxnSp>
        <p:nvCxnSpPr>
          <p:cNvPr id="8" name="Rak 7"/>
          <p:cNvCxnSpPr/>
          <p:nvPr/>
        </p:nvCxnSpPr>
        <p:spPr>
          <a:xfrm>
            <a:off x="3744443" y="4162158"/>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031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446550"/>
          </a:xfrm>
          <a:prstGeom prst="rect">
            <a:avLst/>
          </a:prstGeom>
          <a:noFill/>
        </p:spPr>
        <p:txBody>
          <a:bodyPr wrap="square" rtlCol="0">
            <a:spAutoFit/>
          </a:bodyPr>
          <a:lstStyle/>
          <a:p>
            <a:pPr algn="ctr"/>
            <a:r>
              <a:rPr lang="sv-SE" sz="3200" dirty="0" smtClean="0">
                <a:solidFill>
                  <a:srgbClr val="70AD47"/>
                </a:solidFill>
                <a:latin typeface="Century Gothic" panose="020B0502020202020204" pitchFamily="34" charset="0"/>
              </a:rPr>
              <a:t>Vad är en kunskapsmätning?</a:t>
            </a:r>
            <a:endParaRPr lang="sv-SE" sz="4000" dirty="0" smtClean="0">
              <a:solidFill>
                <a:srgbClr val="70AD47"/>
              </a:solidFill>
              <a:latin typeface="Century Gothic" panose="020B0502020202020204" pitchFamily="34" charset="0"/>
            </a:endParaRPr>
          </a:p>
          <a:p>
            <a:pPr algn="ctr"/>
            <a:endParaRPr lang="sv-SE" sz="3200" dirty="0" smtClean="0">
              <a:solidFill>
                <a:prstClr val="black"/>
              </a:solidFill>
              <a:latin typeface="ScalaSansLF-Regular" panose="02000503000000000000" pitchFamily="2" charset="0"/>
            </a:endParaRPr>
          </a:p>
          <a:p>
            <a:r>
              <a:rPr lang="sv-SE"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4509725" y="2879151"/>
            <a:ext cx="5458968" cy="1200329"/>
          </a:xfrm>
          <a:prstGeom prst="rect">
            <a:avLst/>
          </a:prstGeom>
          <a:solidFill>
            <a:schemeClr val="accent6">
              <a:lumMod val="20000"/>
              <a:lumOff val="80000"/>
            </a:schemeClr>
          </a:solidFill>
        </p:spPr>
        <p:txBody>
          <a:bodyPr wrap="square" rtlCol="0">
            <a:spAutoFit/>
          </a:bodyPr>
          <a:lstStyle/>
          <a:p>
            <a:r>
              <a:rPr lang="sv-SE" sz="2400" b="1" dirty="0" smtClean="0">
                <a:latin typeface="Corbel" panose="020B0503020204020204" pitchFamily="34" charset="0"/>
              </a:rPr>
              <a:t>Kunskapsmätningar är indirekta mätningar av latenta egenskaper</a:t>
            </a:r>
            <a:r>
              <a:rPr lang="sv-SE" sz="2400" dirty="0" smtClean="0">
                <a:latin typeface="Corbel" panose="020B0503020204020204" pitchFamily="34" charset="0"/>
              </a:rPr>
              <a:t>, som intelligens, kunskap och förmåga</a:t>
            </a:r>
            <a:endParaRPr lang="sv-SE" sz="2400" dirty="0">
              <a:latin typeface="Corbel" panose="020B0503020204020204" pitchFamily="34" charset="0"/>
            </a:endParaRPr>
          </a:p>
        </p:txBody>
      </p:sp>
    </p:spTree>
    <p:extLst>
      <p:ext uri="{BB962C8B-B14F-4D97-AF65-F5344CB8AC3E}">
        <p14:creationId xmlns:p14="http://schemas.microsoft.com/office/powerpoint/2010/main" val="67428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938992"/>
          </a:xfrm>
          <a:prstGeom prst="rect">
            <a:avLst/>
          </a:prstGeom>
          <a:noFill/>
        </p:spPr>
        <p:txBody>
          <a:bodyPr wrap="square" rtlCol="0">
            <a:spAutoFit/>
          </a:bodyPr>
          <a:lstStyle/>
          <a:p>
            <a:pPr algn="ctr"/>
            <a:r>
              <a:rPr lang="sv-SE" sz="3200" dirty="0" smtClean="0">
                <a:solidFill>
                  <a:srgbClr val="70AD47"/>
                </a:solidFill>
                <a:latin typeface="Century Gothic" panose="020B0502020202020204" pitchFamily="34" charset="0"/>
              </a:rPr>
              <a:t>Vilka är de viktigaste skillnaderna mellan kunskapsmätning och bedömning?</a:t>
            </a:r>
            <a:endParaRPr lang="sv-SE" sz="4000" dirty="0" smtClean="0">
              <a:solidFill>
                <a:srgbClr val="70AD47"/>
              </a:solidFill>
              <a:latin typeface="Century Gothic" panose="020B0502020202020204" pitchFamily="34" charset="0"/>
            </a:endParaRPr>
          </a:p>
          <a:p>
            <a:pPr algn="ctr"/>
            <a:endParaRPr lang="sv-SE" sz="3200" dirty="0" smtClean="0">
              <a:solidFill>
                <a:prstClr val="black"/>
              </a:solidFill>
              <a:latin typeface="ScalaSansLF-Regular" panose="02000503000000000000" pitchFamily="2" charset="0"/>
            </a:endParaRPr>
          </a:p>
          <a:p>
            <a:r>
              <a:rPr lang="sv-SE" sz="2400" dirty="0" smtClean="0">
                <a:solidFill>
                  <a:prstClr val="black"/>
                </a:solidFill>
                <a:latin typeface="ScalaSansLF-Regular" panose="02000503000000000000" pitchFamily="2" charset="0"/>
              </a:rPr>
              <a:t>	</a:t>
            </a:r>
          </a:p>
        </p:txBody>
      </p:sp>
      <p:cxnSp>
        <p:nvCxnSpPr>
          <p:cNvPr id="8" name="Rak 7"/>
          <p:cNvCxnSpPr/>
          <p:nvPr/>
        </p:nvCxnSpPr>
        <p:spPr>
          <a:xfrm>
            <a:off x="3927624" y="268354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295144" y="2828599"/>
            <a:ext cx="8863305" cy="2677656"/>
            <a:chOff x="2295144" y="2828599"/>
            <a:chExt cx="8863305" cy="2677656"/>
          </a:xfrm>
        </p:grpSpPr>
        <p:sp>
          <p:nvSpPr>
            <p:cNvPr id="6" name="textruta 5"/>
            <p:cNvSpPr txBox="1"/>
            <p:nvPr/>
          </p:nvSpPr>
          <p:spPr>
            <a:xfrm>
              <a:off x="2295144" y="2828599"/>
              <a:ext cx="4087147" cy="2677656"/>
            </a:xfrm>
            <a:prstGeom prst="rect">
              <a:avLst/>
            </a:prstGeom>
            <a:solidFill>
              <a:schemeClr val="accent6">
                <a:lumMod val="20000"/>
                <a:lumOff val="80000"/>
              </a:schemeClr>
            </a:solidFill>
          </p:spPr>
          <p:txBody>
            <a:bodyPr wrap="square" rtlCol="0">
              <a:spAutoFit/>
            </a:bodyPr>
            <a:lstStyle/>
            <a:p>
              <a:pPr algn="ctr"/>
              <a:r>
                <a:rPr lang="sv-SE" sz="2400" b="1" dirty="0" smtClean="0">
                  <a:latin typeface="Corbel" panose="020B0503020204020204" pitchFamily="34" charset="0"/>
                </a:rPr>
                <a:t>Kunskapsmätning</a:t>
              </a:r>
            </a:p>
            <a:p>
              <a:pPr algn="ctr"/>
              <a:r>
                <a:rPr lang="sv-SE" sz="2400" dirty="0" smtClean="0">
                  <a:latin typeface="Corbel" panose="020B0503020204020204" pitchFamily="34" charset="0"/>
                </a:rPr>
                <a:t>Indirekt mätning</a:t>
              </a:r>
            </a:p>
            <a:p>
              <a:pPr algn="ctr"/>
              <a:r>
                <a:rPr lang="sv-SE" sz="2400" dirty="0" smtClean="0">
                  <a:latin typeface="Corbel" panose="020B0503020204020204" pitchFamily="34" charset="0"/>
                </a:rPr>
                <a:t>Placerar resultat längs en skala</a:t>
              </a:r>
            </a:p>
            <a:p>
              <a:pPr algn="ctr"/>
              <a:r>
                <a:rPr lang="sv-SE" sz="2400" dirty="0" smtClean="0">
                  <a:latin typeface="Corbel" panose="020B0503020204020204" pitchFamily="34" charset="0"/>
                </a:rPr>
                <a:t>Standardiserade</a:t>
              </a:r>
            </a:p>
            <a:p>
              <a:pPr algn="ctr"/>
              <a:r>
                <a:rPr lang="sv-SE" sz="2400" dirty="0" smtClean="0">
                  <a:latin typeface="Corbel" panose="020B0503020204020204" pitchFamily="34" charset="0"/>
                </a:rPr>
                <a:t>»Objektiva«</a:t>
              </a:r>
            </a:p>
            <a:p>
              <a:pPr algn="ctr"/>
              <a:r>
                <a:rPr lang="sv-SE" sz="2400" dirty="0" err="1" smtClean="0">
                  <a:latin typeface="Corbel" panose="020B0503020204020204" pitchFamily="34" charset="0"/>
                </a:rPr>
                <a:t>Dekontextualiserade</a:t>
              </a:r>
              <a:endParaRPr lang="sv-SE" sz="2400" dirty="0" smtClean="0">
                <a:latin typeface="Corbel" panose="020B0503020204020204" pitchFamily="34" charset="0"/>
              </a:endParaRPr>
            </a:p>
            <a:p>
              <a:pPr algn="ctr"/>
              <a:r>
                <a:rPr lang="sv-SE" sz="2400" dirty="0" smtClean="0">
                  <a:latin typeface="Corbel" panose="020B0503020204020204" pitchFamily="34" charset="0"/>
                </a:rPr>
                <a:t>Uppgifter är indikatorer </a:t>
              </a:r>
              <a:endParaRPr lang="sv-SE" sz="2400" dirty="0">
                <a:latin typeface="Corbel" panose="020B0503020204020204" pitchFamily="34" charset="0"/>
              </a:endParaRPr>
            </a:p>
          </p:txBody>
        </p:sp>
        <p:sp>
          <p:nvSpPr>
            <p:cNvPr id="7" name="textruta 6"/>
            <p:cNvSpPr txBox="1"/>
            <p:nvPr/>
          </p:nvSpPr>
          <p:spPr>
            <a:xfrm>
              <a:off x="7714619" y="2828599"/>
              <a:ext cx="3443830" cy="2677656"/>
            </a:xfrm>
            <a:prstGeom prst="rect">
              <a:avLst/>
            </a:prstGeom>
            <a:solidFill>
              <a:schemeClr val="accent6">
                <a:lumMod val="20000"/>
                <a:lumOff val="80000"/>
              </a:schemeClr>
            </a:solidFill>
          </p:spPr>
          <p:txBody>
            <a:bodyPr wrap="square" rtlCol="0">
              <a:spAutoFit/>
            </a:bodyPr>
            <a:lstStyle/>
            <a:p>
              <a:pPr algn="ctr"/>
              <a:r>
                <a:rPr lang="sv-SE" sz="2400" b="1" dirty="0" smtClean="0">
                  <a:latin typeface="Corbel" panose="020B0503020204020204" pitchFamily="34" charset="0"/>
                </a:rPr>
                <a:t>Bedömning</a:t>
              </a:r>
            </a:p>
            <a:p>
              <a:pPr algn="ctr"/>
              <a:r>
                <a:rPr lang="sv-SE" sz="2400" dirty="0" smtClean="0">
                  <a:latin typeface="Corbel" panose="020B0503020204020204" pitchFamily="34" charset="0"/>
                </a:rPr>
                <a:t>Direkt</a:t>
              </a:r>
            </a:p>
            <a:p>
              <a:pPr algn="ctr"/>
              <a:r>
                <a:rPr lang="sv-SE" sz="2400" dirty="0" smtClean="0">
                  <a:latin typeface="Corbel" panose="020B0503020204020204" pitchFamily="34" charset="0"/>
                </a:rPr>
                <a:t>Professionellt omdöme</a:t>
              </a:r>
            </a:p>
            <a:p>
              <a:pPr algn="ctr"/>
              <a:r>
                <a:rPr lang="sv-SE" sz="2400" dirty="0" smtClean="0">
                  <a:latin typeface="Corbel" panose="020B0503020204020204" pitchFamily="34" charset="0"/>
                </a:rPr>
                <a:t>»Subjektivt«</a:t>
              </a:r>
            </a:p>
            <a:p>
              <a:pPr algn="ctr"/>
              <a:r>
                <a:rPr lang="sv-SE" sz="2400" dirty="0" smtClean="0">
                  <a:latin typeface="Corbel" panose="020B0503020204020204" pitchFamily="34" charset="0"/>
                </a:rPr>
                <a:t>Anpassat till kontext</a:t>
              </a:r>
            </a:p>
            <a:p>
              <a:pPr algn="ctr"/>
              <a:r>
                <a:rPr lang="sv-SE" sz="2400" dirty="0" smtClean="0">
                  <a:latin typeface="Corbel" panose="020B0503020204020204" pitchFamily="34" charset="0"/>
                </a:rPr>
                <a:t>Bedömningsuppgifter är viktiga i sig själva</a:t>
              </a:r>
              <a:endParaRPr lang="sv-SE" sz="2400" dirty="0">
                <a:latin typeface="Corbel" panose="020B0503020204020204" pitchFamily="34" charset="0"/>
              </a:endParaRPr>
            </a:p>
          </p:txBody>
        </p:sp>
      </p:grpSp>
      <p:grpSp>
        <p:nvGrpSpPr>
          <p:cNvPr id="3" name="Grupp 2"/>
          <p:cNvGrpSpPr/>
          <p:nvPr/>
        </p:nvGrpSpPr>
        <p:grpSpPr>
          <a:xfrm>
            <a:off x="2295144" y="5608893"/>
            <a:ext cx="8863306" cy="1200330"/>
            <a:chOff x="2295144" y="5401859"/>
            <a:chExt cx="8716300" cy="1200330"/>
          </a:xfrm>
        </p:grpSpPr>
        <p:sp>
          <p:nvSpPr>
            <p:cNvPr id="9" name="textruta 8"/>
            <p:cNvSpPr txBox="1"/>
            <p:nvPr/>
          </p:nvSpPr>
          <p:spPr>
            <a:xfrm>
              <a:off x="7624733" y="5401859"/>
              <a:ext cx="3386711" cy="1200329"/>
            </a:xfrm>
            <a:prstGeom prst="rect">
              <a:avLst/>
            </a:prstGeom>
            <a:solidFill>
              <a:schemeClr val="accent6">
                <a:lumMod val="20000"/>
                <a:lumOff val="80000"/>
              </a:schemeClr>
            </a:solidFill>
          </p:spPr>
          <p:txBody>
            <a:bodyPr wrap="square" rtlCol="0">
              <a:spAutoFit/>
            </a:bodyPr>
            <a:lstStyle/>
            <a:p>
              <a:pPr algn="ctr"/>
              <a:r>
                <a:rPr lang="sv-SE" sz="2400" b="1" dirty="0" smtClean="0">
                  <a:latin typeface="Corbel" panose="020B0503020204020204" pitchFamily="34" charset="0"/>
                </a:rPr>
                <a:t>Resultat </a:t>
              </a:r>
            </a:p>
            <a:p>
              <a:pPr algn="ctr"/>
              <a:r>
                <a:rPr lang="sv-SE" sz="2400" dirty="0" smtClean="0">
                  <a:latin typeface="Corbel" panose="020B0503020204020204" pitchFamily="34" charset="0"/>
                </a:rPr>
                <a:t>Styrkor och utvecklingsbehov</a:t>
              </a:r>
            </a:p>
          </p:txBody>
        </p:sp>
        <p:sp>
          <p:nvSpPr>
            <p:cNvPr id="10" name="textruta 9"/>
            <p:cNvSpPr txBox="1"/>
            <p:nvPr/>
          </p:nvSpPr>
          <p:spPr>
            <a:xfrm>
              <a:off x="2295144" y="5401860"/>
              <a:ext cx="4019358" cy="1200329"/>
            </a:xfrm>
            <a:prstGeom prst="rect">
              <a:avLst/>
            </a:prstGeom>
            <a:solidFill>
              <a:schemeClr val="accent6">
                <a:lumMod val="20000"/>
                <a:lumOff val="80000"/>
              </a:schemeClr>
            </a:solidFill>
          </p:spPr>
          <p:txBody>
            <a:bodyPr wrap="square" rtlCol="0">
              <a:spAutoFit/>
            </a:bodyPr>
            <a:lstStyle/>
            <a:p>
              <a:pPr algn="ctr"/>
              <a:r>
                <a:rPr lang="sv-SE" sz="2400" b="1" dirty="0" smtClean="0">
                  <a:latin typeface="Corbel" panose="020B0503020204020204" pitchFamily="34" charset="0"/>
                </a:rPr>
                <a:t>Resultat </a:t>
              </a:r>
            </a:p>
            <a:p>
              <a:pPr algn="ctr"/>
              <a:r>
                <a:rPr lang="sv-SE" sz="2400" dirty="0" smtClean="0">
                  <a:latin typeface="Corbel" panose="020B0503020204020204" pitchFamily="34" charset="0"/>
                </a:rPr>
                <a:t>Poäng, betygsomdöme </a:t>
              </a:r>
              <a:br>
                <a:rPr lang="sv-SE" sz="2400" dirty="0" smtClean="0">
                  <a:latin typeface="Corbel" panose="020B0503020204020204" pitchFamily="34" charset="0"/>
                </a:rPr>
              </a:br>
              <a:r>
                <a:rPr lang="sv-SE" sz="2400" dirty="0" smtClean="0">
                  <a:latin typeface="Corbel" panose="020B0503020204020204" pitchFamily="34" charset="0"/>
                </a:rPr>
                <a:t>eller rankning</a:t>
              </a:r>
            </a:p>
          </p:txBody>
        </p:sp>
      </p:grpSp>
    </p:spTree>
    <p:extLst>
      <p:ext uri="{BB962C8B-B14F-4D97-AF65-F5344CB8AC3E}">
        <p14:creationId xmlns:p14="http://schemas.microsoft.com/office/powerpoint/2010/main" val="38488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538609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Sadler </a:t>
            </a:r>
            <a:r>
              <a:rPr lang="en-US" sz="2800" u="sng" dirty="0">
                <a:solidFill>
                  <a:prstClr val="black"/>
                </a:solidFill>
                <a:latin typeface="Candara" panose="020E0502030303020204" pitchFamily="34" charset="0"/>
              </a:rPr>
              <a:t>(</a:t>
            </a:r>
            <a:r>
              <a:rPr lang="en-US" sz="2800" u="sng" dirty="0" smtClean="0">
                <a:solidFill>
                  <a:prstClr val="black"/>
                </a:solidFill>
                <a:latin typeface="Candara" panose="020E0502030303020204" pitchFamily="34" charset="0"/>
              </a:rPr>
              <a:t>1989)</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Teori</a:t>
            </a:r>
            <a:r>
              <a:rPr lang="en-US" sz="2800" dirty="0" smtClean="0">
                <a:solidFill>
                  <a:prstClr val="black"/>
                </a:solidFill>
                <a:latin typeface="Candara" panose="020E0502030303020204" pitchFamily="34" charset="0"/>
                <a:sym typeface="Wingdings" panose="05000000000000000000" pitchFamily="2" charset="2"/>
              </a:rPr>
              <a:t> om </a:t>
            </a:r>
            <a:r>
              <a:rPr lang="en-US" sz="2800" dirty="0" err="1" smtClean="0">
                <a:solidFill>
                  <a:prstClr val="black"/>
                </a:solidFill>
                <a:latin typeface="Candara" panose="020E0502030303020204" pitchFamily="34" charset="0"/>
                <a:sym typeface="Wingdings" panose="05000000000000000000" pitchFamily="2" charset="2"/>
              </a:rPr>
              <a:t>formativ</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bedömning</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Elever måste lära sig att urskilja centrala kvaliteter, både i det de själva presterat och i det andra presterat. </a:t>
            </a:r>
          </a:p>
          <a:p>
            <a:endParaRPr lang="sv-SE" sz="2400" dirty="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Genom att identifiera skillnader i det man själv presterat och det man vill uppnå, kan man förbättra sina prestationer. </a:t>
            </a:r>
          </a:p>
          <a:p>
            <a:endParaRPr lang="sv-SE" sz="2400" dirty="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Drivkraften i den formativa bedömningen är återkoppling samt kamrat- och självbedömning. </a:t>
            </a: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ktangel 2"/>
          <p:cNvSpPr/>
          <p:nvPr/>
        </p:nvSpPr>
        <p:spPr>
          <a:xfrm>
            <a:off x="5701304" y="285778"/>
            <a:ext cx="6192144" cy="1754326"/>
          </a:xfrm>
          <a:prstGeom prst="rect">
            <a:avLst/>
          </a:prstGeom>
          <a:solidFill>
            <a:schemeClr val="bg1"/>
          </a:solidFill>
          <a:ln w="57150">
            <a:solidFill>
              <a:schemeClr val="tx1"/>
            </a:solidFill>
          </a:ln>
          <a:effectLst>
            <a:outerShdw blurRad="50800" dist="38100" dir="2700000" sx="102000" sy="102000" algn="tl" rotWithShape="0">
              <a:prstClr val="black">
                <a:alpha val="40000"/>
              </a:prstClr>
            </a:outerShdw>
          </a:effectLst>
        </p:spPr>
        <p:txBody>
          <a:bodyPr wrap="none">
            <a:spAutoFit/>
          </a:bodyPr>
          <a:lstStyle/>
          <a:p>
            <a:endParaRPr lang="en-US" sz="3600" dirty="0" smtClean="0">
              <a:solidFill>
                <a:srgbClr val="FF0000"/>
              </a:solidFill>
              <a:latin typeface="Arial Black" panose="020B0A04020102020204" pitchFamily="34" charset="0"/>
            </a:endParaRPr>
          </a:p>
          <a:p>
            <a:r>
              <a:rPr lang="en-US" sz="3600" dirty="0" smtClean="0">
                <a:solidFill>
                  <a:srgbClr val="FF0000"/>
                </a:solidFill>
                <a:latin typeface="Arial Black" panose="020B0A04020102020204" pitchFamily="34" charset="0"/>
              </a:rPr>
              <a:t>“</a:t>
            </a:r>
            <a:r>
              <a:rPr lang="en-US" sz="3600" strike="sngStrike" dirty="0" smtClean="0">
                <a:solidFill>
                  <a:srgbClr val="FF0000"/>
                </a:solidFill>
                <a:latin typeface="Arial Black" panose="020B0A04020102020204" pitchFamily="34" charset="0"/>
              </a:rPr>
              <a:t>Qualitative</a:t>
            </a:r>
            <a:r>
              <a:rPr lang="en-US" sz="3600" dirty="0" smtClean="0">
                <a:solidFill>
                  <a:srgbClr val="FF0000"/>
                </a:solidFill>
                <a:latin typeface="Arial Black" panose="020B0A04020102020204" pitchFamily="34" charset="0"/>
              </a:rPr>
              <a:t> judgments”</a:t>
            </a:r>
          </a:p>
          <a:p>
            <a:endParaRPr lang="en-US" sz="3600" dirty="0">
              <a:solidFill>
                <a:srgbClr val="FF0000"/>
              </a:solidFill>
              <a:latin typeface="Arial Black" panose="020B0A04020102020204" pitchFamily="34" charset="0"/>
            </a:endParaRPr>
          </a:p>
        </p:txBody>
      </p:sp>
      <p:sp>
        <p:nvSpPr>
          <p:cNvPr id="2" name="textruta 1"/>
          <p:cNvSpPr txBox="1"/>
          <p:nvPr/>
        </p:nvSpPr>
        <p:spPr>
          <a:xfrm rot="20876275">
            <a:off x="6629400" y="1344387"/>
            <a:ext cx="2862072" cy="584775"/>
          </a:xfrm>
          <a:prstGeom prst="rect">
            <a:avLst/>
          </a:prstGeom>
          <a:noFill/>
        </p:spPr>
        <p:txBody>
          <a:bodyPr wrap="square" rtlCol="0">
            <a:spAutoFit/>
          </a:bodyPr>
          <a:lstStyle/>
          <a:p>
            <a:r>
              <a:rPr lang="en-US" sz="3200" b="1" dirty="0" smtClean="0">
                <a:latin typeface="Ink Free" panose="03080402000500000000" pitchFamily="66" charset="0"/>
              </a:rPr>
              <a:t>Evaluative</a:t>
            </a:r>
            <a:endParaRPr lang="en-US" sz="3200" b="1" dirty="0">
              <a:latin typeface="Ink Free" panose="03080402000500000000" pitchFamily="66" charset="0"/>
            </a:endParaRPr>
          </a:p>
        </p:txBody>
      </p:sp>
    </p:spTree>
    <p:extLst>
      <p:ext uri="{BB962C8B-B14F-4D97-AF65-F5344CB8AC3E}">
        <p14:creationId xmlns:p14="http://schemas.microsoft.com/office/powerpoint/2010/main" val="162352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261884"/>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Formativ bedömning</a:t>
            </a:r>
          </a:p>
          <a:p>
            <a:endParaRPr lang="sv-SE" sz="3600" dirty="0" smtClean="0">
              <a:solidFill>
                <a:prstClr val="black"/>
              </a:solidFill>
              <a:latin typeface="ScalaSansLF-Regular" panose="02000503000000000000" pitchFamily="2" charset="0"/>
            </a:endParaRPr>
          </a:p>
        </p:txBody>
      </p:sp>
      <p:cxnSp>
        <p:nvCxnSpPr>
          <p:cNvPr id="8" name="Rak 7"/>
          <p:cNvCxnSpPr/>
          <p:nvPr/>
        </p:nvCxnSpPr>
        <p:spPr>
          <a:xfrm>
            <a:off x="3341868" y="2455156"/>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2" descr="http://virtualmathmuseum.org/SpaceCurves/helix/helix_tube.png"/>
          <p:cNvPicPr>
            <a:picLocks noChangeAspect="1" noChangeArrowheads="1"/>
          </p:cNvPicPr>
          <p:nvPr/>
        </p:nvPicPr>
        <p:blipFill>
          <a:blip r:embed="rId2"/>
          <a:srcRect/>
          <a:stretch>
            <a:fillRect/>
          </a:stretch>
        </p:blipFill>
        <p:spPr bwMode="auto">
          <a:xfrm>
            <a:off x="4429042" y="3055412"/>
            <a:ext cx="4096393" cy="2897629"/>
          </a:xfrm>
          <a:prstGeom prst="rect">
            <a:avLst/>
          </a:prstGeom>
          <a:noFill/>
        </p:spPr>
      </p:pic>
      <p:sp>
        <p:nvSpPr>
          <p:cNvPr id="6" name="textruta 5"/>
          <p:cNvSpPr txBox="1"/>
          <p:nvPr/>
        </p:nvSpPr>
        <p:spPr>
          <a:xfrm>
            <a:off x="4747785" y="5750592"/>
            <a:ext cx="1353222" cy="276999"/>
          </a:xfrm>
          <a:prstGeom prst="rect">
            <a:avLst/>
          </a:prstGeom>
          <a:noFill/>
        </p:spPr>
        <p:txBody>
          <a:bodyPr wrap="square" rtlCol="0">
            <a:spAutoFit/>
          </a:bodyPr>
          <a:lstStyle/>
          <a:p>
            <a:pPr algn="ctr"/>
            <a:r>
              <a:rPr lang="sv-SE" sz="1200" dirty="0">
                <a:latin typeface="Courier New" panose="02070309020205020404" pitchFamily="49" charset="0"/>
                <a:cs typeface="Courier New" panose="02070309020205020404" pitchFamily="49" charset="0"/>
              </a:rPr>
              <a:t>Återkoppling</a:t>
            </a:r>
          </a:p>
        </p:txBody>
      </p:sp>
      <p:sp>
        <p:nvSpPr>
          <p:cNvPr id="11" name="Höger 10"/>
          <p:cNvSpPr/>
          <p:nvPr/>
        </p:nvSpPr>
        <p:spPr>
          <a:xfrm>
            <a:off x="4128247" y="6442513"/>
            <a:ext cx="5370694" cy="221078"/>
          </a:xfrm>
          <a:prstGeom prst="rightArrow">
            <a:avLst/>
          </a:prstGeom>
          <a:solidFill>
            <a:srgbClr val="92D050"/>
          </a:solidFill>
          <a:ln>
            <a:solidFill>
              <a:srgbClr val="00B050"/>
            </a:solidFill>
          </a:ln>
          <a:effectLst>
            <a:outerShdw blurRad="50800" dist="38100" dir="2700000" sx="101000" sy="101000" algn="tl" rotWithShape="0">
              <a:prstClr val="black">
                <a:alpha val="40000"/>
              </a:prstClr>
            </a:outerShdw>
          </a:effectLst>
          <a:scene3d>
            <a:camera prst="orthographicFront">
              <a:rot lat="2700000" lon="0" rev="0"/>
            </a:camera>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a:off x="6598350" y="6585005"/>
            <a:ext cx="3225615" cy="261610"/>
          </a:xfrm>
          <a:prstGeom prst="rect">
            <a:avLst/>
          </a:prstGeom>
          <a:noFill/>
        </p:spPr>
        <p:txBody>
          <a:bodyPr wrap="square" rtlCol="0">
            <a:spAutoFit/>
          </a:bodyPr>
          <a:lstStyle/>
          <a:p>
            <a:pPr algn="ctr"/>
            <a:r>
              <a:rPr lang="en-AU" sz="1100" dirty="0" smtClean="0">
                <a:latin typeface="Courier New" panose="02070309020205020404" pitchFamily="49" charset="0"/>
                <a:cs typeface="Courier New" panose="02070309020205020404" pitchFamily="49" charset="0"/>
              </a:rPr>
              <a:t>”Evaluative judgement”</a:t>
            </a:r>
          </a:p>
        </p:txBody>
      </p:sp>
      <p:sp>
        <p:nvSpPr>
          <p:cNvPr id="14" name="textruta 13"/>
          <p:cNvSpPr txBox="1"/>
          <p:nvPr/>
        </p:nvSpPr>
        <p:spPr>
          <a:xfrm>
            <a:off x="4027458" y="3782041"/>
            <a:ext cx="1213560" cy="276999"/>
          </a:xfrm>
          <a:prstGeom prst="rect">
            <a:avLst/>
          </a:prstGeom>
          <a:noFill/>
        </p:spPr>
        <p:txBody>
          <a:bodyPr wrap="square" rtlCol="0">
            <a:spAutoFit/>
          </a:bodyPr>
          <a:lstStyle/>
          <a:p>
            <a:r>
              <a:rPr lang="sv-SE" sz="1200" dirty="0" smtClean="0">
                <a:latin typeface="Courier New" panose="02070309020205020404" pitchFamily="49" charset="0"/>
                <a:cs typeface="Courier New" panose="02070309020205020404" pitchFamily="49" charset="0"/>
              </a:rPr>
              <a:t>Uppgift</a:t>
            </a:r>
            <a:endParaRPr lang="sv-SE" sz="1200" dirty="0">
              <a:latin typeface="Courier New" panose="02070309020205020404" pitchFamily="49" charset="0"/>
              <a:cs typeface="Courier New" panose="02070309020205020404" pitchFamily="49" charset="0"/>
            </a:endParaRPr>
          </a:p>
        </p:txBody>
      </p:sp>
      <p:sp>
        <p:nvSpPr>
          <p:cNvPr id="17" name="textruta 16"/>
          <p:cNvSpPr txBox="1"/>
          <p:nvPr/>
        </p:nvSpPr>
        <p:spPr>
          <a:xfrm>
            <a:off x="7661867" y="2836972"/>
            <a:ext cx="1403852" cy="276999"/>
          </a:xfrm>
          <a:prstGeom prst="rect">
            <a:avLst/>
          </a:prstGeom>
          <a:noFill/>
        </p:spPr>
        <p:txBody>
          <a:bodyPr wrap="square" rtlCol="0">
            <a:spAutoFit/>
          </a:bodyPr>
          <a:lstStyle/>
          <a:p>
            <a:r>
              <a:rPr lang="sv-SE" sz="1200" dirty="0">
                <a:latin typeface="Courier New" panose="02070309020205020404" pitchFamily="49" charset="0"/>
                <a:cs typeface="Courier New" panose="02070309020205020404" pitchFamily="49" charset="0"/>
              </a:rPr>
              <a:t>Uppgift</a:t>
            </a:r>
          </a:p>
        </p:txBody>
      </p:sp>
      <p:sp>
        <p:nvSpPr>
          <p:cNvPr id="18" name="textruta 17"/>
          <p:cNvSpPr txBox="1"/>
          <p:nvPr/>
        </p:nvSpPr>
        <p:spPr>
          <a:xfrm>
            <a:off x="5494227" y="2820353"/>
            <a:ext cx="1213560" cy="276999"/>
          </a:xfrm>
          <a:prstGeom prst="rect">
            <a:avLst/>
          </a:prstGeom>
          <a:noFill/>
        </p:spPr>
        <p:txBody>
          <a:bodyPr wrap="square" rtlCol="0">
            <a:spAutoFit/>
          </a:bodyPr>
          <a:lstStyle/>
          <a:p>
            <a:r>
              <a:rPr lang="sv-SE" sz="1200" dirty="0">
                <a:latin typeface="Courier New" panose="02070309020205020404" pitchFamily="49" charset="0"/>
                <a:cs typeface="Courier New" panose="02070309020205020404" pitchFamily="49" charset="0"/>
              </a:rPr>
              <a:t>Uppgift</a:t>
            </a:r>
          </a:p>
        </p:txBody>
      </p:sp>
      <p:sp>
        <p:nvSpPr>
          <p:cNvPr id="19" name="textruta 18"/>
          <p:cNvSpPr txBox="1"/>
          <p:nvPr/>
        </p:nvSpPr>
        <p:spPr>
          <a:xfrm>
            <a:off x="6564749" y="2808245"/>
            <a:ext cx="1960686" cy="276999"/>
          </a:xfrm>
          <a:prstGeom prst="rect">
            <a:avLst/>
          </a:prstGeom>
          <a:noFill/>
        </p:spPr>
        <p:txBody>
          <a:bodyPr wrap="square" rtlCol="0">
            <a:spAutoFit/>
          </a:bodyPr>
          <a:lstStyle/>
          <a:p>
            <a:r>
              <a:rPr lang="sv-SE" sz="1200" dirty="0">
                <a:latin typeface="Courier New" panose="02070309020205020404" pitchFamily="49" charset="0"/>
                <a:cs typeface="Courier New" panose="02070309020205020404" pitchFamily="49" charset="0"/>
              </a:rPr>
              <a:t>Uppgift</a:t>
            </a:r>
          </a:p>
        </p:txBody>
      </p:sp>
      <p:sp>
        <p:nvSpPr>
          <p:cNvPr id="20" name="textruta 19"/>
          <p:cNvSpPr txBox="1"/>
          <p:nvPr/>
        </p:nvSpPr>
        <p:spPr>
          <a:xfrm>
            <a:off x="5804977" y="5956381"/>
            <a:ext cx="1353222" cy="276999"/>
          </a:xfrm>
          <a:prstGeom prst="rect">
            <a:avLst/>
          </a:prstGeom>
          <a:noFill/>
        </p:spPr>
        <p:txBody>
          <a:bodyPr wrap="square" rtlCol="0">
            <a:spAutoFit/>
          </a:bodyPr>
          <a:lstStyle/>
          <a:p>
            <a:pPr algn="ctr"/>
            <a:r>
              <a:rPr lang="sv-SE" sz="1200" dirty="0">
                <a:latin typeface="Courier New" panose="02070309020205020404" pitchFamily="49" charset="0"/>
                <a:cs typeface="Courier New" panose="02070309020205020404" pitchFamily="49" charset="0"/>
              </a:rPr>
              <a:t>Återkoppling</a:t>
            </a:r>
          </a:p>
        </p:txBody>
      </p:sp>
      <p:sp>
        <p:nvSpPr>
          <p:cNvPr id="21" name="textruta 20"/>
          <p:cNvSpPr txBox="1"/>
          <p:nvPr/>
        </p:nvSpPr>
        <p:spPr>
          <a:xfrm>
            <a:off x="7057368" y="5889091"/>
            <a:ext cx="1353222" cy="276999"/>
          </a:xfrm>
          <a:prstGeom prst="rect">
            <a:avLst/>
          </a:prstGeom>
          <a:noFill/>
        </p:spPr>
        <p:txBody>
          <a:bodyPr wrap="square" rtlCol="0">
            <a:spAutoFit/>
          </a:bodyPr>
          <a:lstStyle/>
          <a:p>
            <a:pPr algn="ctr"/>
            <a:r>
              <a:rPr lang="sv-SE" sz="1200" dirty="0">
                <a:latin typeface="Courier New" panose="02070309020205020404" pitchFamily="49" charset="0"/>
                <a:cs typeface="Courier New" panose="02070309020205020404" pitchFamily="49" charset="0"/>
              </a:rPr>
              <a:t>Återkoppling</a:t>
            </a:r>
          </a:p>
        </p:txBody>
      </p:sp>
    </p:spTree>
    <p:extLst>
      <p:ext uri="{BB962C8B-B14F-4D97-AF65-F5344CB8AC3E}">
        <p14:creationId xmlns:p14="http://schemas.microsoft.com/office/powerpoint/2010/main" val="42753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4708981"/>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Black &amp; </a:t>
            </a:r>
            <a:r>
              <a:rPr lang="en-US" sz="2800" u="sng" dirty="0" err="1" smtClean="0">
                <a:solidFill>
                  <a:prstClr val="black"/>
                </a:solidFill>
                <a:latin typeface="Candara" panose="020E0502030303020204" pitchFamily="34" charset="0"/>
              </a:rPr>
              <a:t>Wiliam</a:t>
            </a:r>
            <a:r>
              <a:rPr lang="en-US" sz="2800" u="sng" dirty="0" smtClean="0">
                <a:solidFill>
                  <a:prstClr val="black"/>
                </a:solidFill>
                <a:latin typeface="Candara" panose="020E0502030303020204" pitchFamily="34" charset="0"/>
              </a:rPr>
              <a:t> </a:t>
            </a:r>
            <a:r>
              <a:rPr lang="en-US" sz="2800" u="sng" dirty="0">
                <a:solidFill>
                  <a:prstClr val="black"/>
                </a:solidFill>
                <a:latin typeface="Candara" panose="020E0502030303020204" pitchFamily="34" charset="0"/>
              </a:rPr>
              <a:t>(</a:t>
            </a:r>
            <a:r>
              <a:rPr lang="en-US" sz="2800" u="sng" dirty="0" smtClean="0">
                <a:solidFill>
                  <a:prstClr val="black"/>
                </a:solidFill>
                <a:latin typeface="Candara" panose="020E0502030303020204" pitchFamily="34" charset="0"/>
              </a:rPr>
              <a:t>1998)</a:t>
            </a:r>
            <a:r>
              <a:rPr lang="en-US" sz="2800" dirty="0" smtClean="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Forskningsöversikt</a:t>
            </a:r>
            <a:r>
              <a:rPr lang="en-US" sz="2800" dirty="0" smtClean="0">
                <a:solidFill>
                  <a:prstClr val="black"/>
                </a:solidFill>
                <a:latin typeface="Candara" panose="020E0502030303020204" pitchFamily="34" charset="0"/>
                <a:sym typeface="Wingdings" panose="05000000000000000000" pitchFamily="2" charset="2"/>
              </a:rPr>
              <a:t> om </a:t>
            </a:r>
            <a:r>
              <a:rPr lang="en-US" sz="2800" dirty="0" err="1" smtClean="0">
                <a:solidFill>
                  <a:prstClr val="black"/>
                </a:solidFill>
                <a:latin typeface="Candara" panose="020E0502030303020204" pitchFamily="34" charset="0"/>
                <a:sym typeface="Wingdings" panose="05000000000000000000" pitchFamily="2" charset="2"/>
              </a:rPr>
              <a:t>formativ</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bedömning</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Totalt 68 sidor, baserat på 250 studier</a:t>
            </a:r>
          </a:p>
          <a:p>
            <a:endParaRPr lang="sv-SE" sz="2400" dirty="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Inte en meta-analys</a:t>
            </a:r>
          </a:p>
          <a:p>
            <a:endParaRPr lang="sv-SE" sz="2400" dirty="0">
              <a:solidFill>
                <a:prstClr val="black"/>
              </a:solidFill>
              <a:latin typeface="Candara" panose="020E0502030303020204" pitchFamily="34" charset="0"/>
            </a:endParaRPr>
          </a:p>
          <a:p>
            <a:r>
              <a:rPr lang="sv-SE" sz="2400" u="sng" dirty="0" smtClean="0">
                <a:solidFill>
                  <a:prstClr val="black"/>
                </a:solidFill>
                <a:latin typeface="Candara" panose="020E0502030303020204" pitchFamily="34" charset="0"/>
              </a:rPr>
              <a:t>Ämnen</a:t>
            </a:r>
            <a:r>
              <a:rPr lang="sv-SE" sz="2400" dirty="0" smtClean="0">
                <a:solidFill>
                  <a:prstClr val="black"/>
                </a:solidFill>
                <a:latin typeface="Candara" panose="020E0502030303020204" pitchFamily="34" charset="0"/>
              </a:rPr>
              <a:t>: Målorientering, självuppfattning, självbedömning, kamratbedömning, återkoppling, etc. </a:t>
            </a: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742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353943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err="1">
                <a:solidFill>
                  <a:prstClr val="black"/>
                </a:solidFill>
                <a:latin typeface="Candara" panose="020E0502030303020204" pitchFamily="34" charset="0"/>
              </a:rPr>
              <a:t>Wiliam</a:t>
            </a:r>
            <a:r>
              <a:rPr lang="en-US" sz="2800" u="sng" dirty="0" smtClean="0">
                <a:solidFill>
                  <a:prstClr val="black"/>
                </a:solidFill>
                <a:latin typeface="Candara" panose="020E0502030303020204" pitchFamily="34" charset="0"/>
              </a:rPr>
              <a:t>, </a:t>
            </a:r>
            <a:r>
              <a:rPr lang="en-US" sz="2800" u="sng" dirty="0">
                <a:solidFill>
                  <a:prstClr val="black"/>
                </a:solidFill>
                <a:latin typeface="Candara" panose="020E0502030303020204" pitchFamily="34" charset="0"/>
              </a:rPr>
              <a:t>Lee, </a:t>
            </a:r>
            <a:r>
              <a:rPr lang="en-US" sz="2800" u="sng" dirty="0" smtClean="0">
                <a:solidFill>
                  <a:prstClr val="black"/>
                </a:solidFill>
                <a:latin typeface="Candara" panose="020E0502030303020204" pitchFamily="34" charset="0"/>
              </a:rPr>
              <a:t>Harrison &amp; </a:t>
            </a:r>
            <a:r>
              <a:rPr lang="en-US" sz="2800" u="sng" dirty="0">
                <a:solidFill>
                  <a:prstClr val="black"/>
                </a:solidFill>
                <a:latin typeface="Candara" panose="020E0502030303020204" pitchFamily="34" charset="0"/>
              </a:rPr>
              <a:t>Black </a:t>
            </a:r>
            <a:r>
              <a:rPr lang="en-US" sz="2800" u="sng" dirty="0" smtClean="0">
                <a:solidFill>
                  <a:prstClr val="black"/>
                </a:solidFill>
                <a:latin typeface="Candara" panose="020E0502030303020204" pitchFamily="34" charset="0"/>
              </a:rPr>
              <a:t>(2003-2004)</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a:p>
            <a:r>
              <a:rPr lang="en-US" sz="2400" dirty="0" smtClean="0">
                <a:solidFill>
                  <a:prstClr val="black"/>
                </a:solidFill>
                <a:latin typeface="Candara" panose="020E0502030303020204" pitchFamily="34" charset="0"/>
              </a:rPr>
              <a:t>Questioning</a:t>
            </a:r>
          </a:p>
          <a:p>
            <a:r>
              <a:rPr lang="en-US" sz="2400" dirty="0" smtClean="0">
                <a:solidFill>
                  <a:prstClr val="black"/>
                </a:solidFill>
                <a:latin typeface="Candara" panose="020E0502030303020204" pitchFamily="34" charset="0"/>
              </a:rPr>
              <a:t>Feedback</a:t>
            </a:r>
          </a:p>
          <a:p>
            <a:r>
              <a:rPr lang="en-US" sz="2400" dirty="0" smtClean="0">
                <a:solidFill>
                  <a:prstClr val="black"/>
                </a:solidFill>
                <a:latin typeface="Candara" panose="020E0502030303020204" pitchFamily="34" charset="0"/>
              </a:rPr>
              <a:t>Sharing criteria</a:t>
            </a:r>
          </a:p>
          <a:p>
            <a:r>
              <a:rPr lang="en-US" sz="2400" dirty="0" smtClean="0">
                <a:solidFill>
                  <a:prstClr val="black"/>
                </a:solidFill>
                <a:latin typeface="Candara" panose="020E0502030303020204" pitchFamily="34" charset="0"/>
              </a:rPr>
              <a:t>Self-assessment</a:t>
            </a: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077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2062103"/>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err="1" smtClean="0">
                <a:solidFill>
                  <a:prstClr val="black"/>
                </a:solidFill>
                <a:latin typeface="Candara" panose="020E0502030303020204" pitchFamily="34" charset="0"/>
              </a:rPr>
              <a:t>Wiliam</a:t>
            </a:r>
            <a:r>
              <a:rPr lang="en-US" sz="2800" u="sng" dirty="0" smtClean="0">
                <a:solidFill>
                  <a:prstClr val="black"/>
                </a:solidFill>
                <a:latin typeface="Candara" panose="020E0502030303020204" pitchFamily="34" charset="0"/>
              </a:rPr>
              <a:t> &amp; Thompson </a:t>
            </a:r>
            <a:r>
              <a:rPr lang="en-US" sz="2800" u="sng" dirty="0">
                <a:solidFill>
                  <a:prstClr val="black"/>
                </a:solidFill>
                <a:latin typeface="Candara" panose="020E0502030303020204" pitchFamily="34" charset="0"/>
              </a:rPr>
              <a:t>(</a:t>
            </a:r>
            <a:r>
              <a:rPr lang="en-US" sz="2800" u="sng" dirty="0" smtClean="0">
                <a:solidFill>
                  <a:prstClr val="black"/>
                </a:solidFill>
                <a:latin typeface="Candara" panose="020E0502030303020204" pitchFamily="34" charset="0"/>
              </a:rPr>
              <a:t>2007)</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2" descr="https://s-media-cache-ak0.pinimg.com/originals/4c/b4/01/4cb401c527ecfba256125ca9bbd9f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500" y="3579469"/>
            <a:ext cx="4127500" cy="2457648"/>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31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4647426"/>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Black &amp; </a:t>
            </a:r>
            <a:r>
              <a:rPr lang="en-US" sz="2800" u="sng" dirty="0" err="1" smtClean="0">
                <a:solidFill>
                  <a:prstClr val="black"/>
                </a:solidFill>
                <a:latin typeface="Candara" panose="020E0502030303020204" pitchFamily="34" charset="0"/>
              </a:rPr>
              <a:t>Wiliam</a:t>
            </a:r>
            <a:r>
              <a:rPr lang="en-US" sz="2800" u="sng" dirty="0" smtClean="0">
                <a:solidFill>
                  <a:prstClr val="black"/>
                </a:solidFill>
                <a:latin typeface="Candara" panose="020E0502030303020204" pitchFamily="34" charset="0"/>
              </a:rPr>
              <a:t> (2009)</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a:p>
            <a:r>
              <a:rPr lang="en-US" sz="2400" dirty="0" smtClean="0">
                <a:solidFill>
                  <a:prstClr val="black"/>
                </a:solidFill>
                <a:latin typeface="Candara" panose="020E0502030303020204" pitchFamily="34" charset="0"/>
              </a:rPr>
              <a:t>“Practice </a:t>
            </a:r>
            <a:r>
              <a:rPr lang="en-US" sz="2400" dirty="0">
                <a:solidFill>
                  <a:prstClr val="black"/>
                </a:solidFill>
                <a:latin typeface="Candara" panose="020E0502030303020204" pitchFamily="34" charset="0"/>
              </a:rPr>
              <a:t>in a classroom is formative to the extent that evidence about student achievement is elicited, interpreted, and used by teachers, learners, or their peers, to make decisions about the next steps in instruction that are likely to be better, or better founded, than the decisions they would have taken in the absence of the evidence that was elicited</a:t>
            </a:r>
            <a:r>
              <a:rPr lang="en-US" sz="2400" dirty="0" smtClean="0">
                <a:solidFill>
                  <a:prstClr val="black"/>
                </a:solidFill>
                <a:latin typeface="Candara" panose="020E0502030303020204" pitchFamily="34" charset="0"/>
              </a:rPr>
              <a:t>.” (p. 9) </a:t>
            </a: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2" descr="https://s-media-cache-ak0.pinimg.com/originals/4c/b4/01/4cb401c527ecfba256125ca9bbd9f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604" y="288542"/>
            <a:ext cx="4127500" cy="2457648"/>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2062103"/>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Assessment for learning (</a:t>
            </a:r>
            <a:r>
              <a:rPr lang="en-US" sz="2800" u="sng" dirty="0" err="1" smtClean="0">
                <a:solidFill>
                  <a:prstClr val="black"/>
                </a:solidFill>
                <a:latin typeface="Candara" panose="020E0502030303020204" pitchFamily="34" charset="0"/>
              </a:rPr>
              <a:t>A</a:t>
            </a:r>
            <a:r>
              <a:rPr lang="en-US" sz="2800" i="1" u="sng" dirty="0" err="1" smtClean="0">
                <a:solidFill>
                  <a:prstClr val="black"/>
                </a:solidFill>
                <a:latin typeface="Candara" panose="020E0502030303020204" pitchFamily="34" charset="0"/>
              </a:rPr>
              <a:t>f</a:t>
            </a:r>
            <a:r>
              <a:rPr lang="en-US" sz="2800" u="sng" dirty="0" err="1" smtClean="0">
                <a:solidFill>
                  <a:prstClr val="black"/>
                </a:solidFill>
                <a:latin typeface="Candara" panose="020E0502030303020204" pitchFamily="34" charset="0"/>
              </a:rPr>
              <a:t>L</a:t>
            </a:r>
            <a:r>
              <a:rPr lang="en-US" sz="2800" u="sng" dirty="0" smtClean="0">
                <a:solidFill>
                  <a:prstClr val="black"/>
                </a:solidFill>
                <a:latin typeface="Candara" panose="020E0502030303020204" pitchFamily="34" charset="0"/>
              </a:rPr>
              <a:t>)</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2" descr="https://marksmathsstuff.files.wordpress.com/2014/05/assessment_for_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42" y="3579469"/>
            <a:ext cx="4025377" cy="2500765"/>
          </a:xfrm>
          <a:prstGeom prst="rect">
            <a:avLst/>
          </a:prstGeom>
          <a:noFill/>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54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56966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Fråga</a:t>
            </a: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4509725" y="2879151"/>
            <a:ext cx="5458968" cy="1200329"/>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Finns det vetenskapliga belägg </a:t>
            </a:r>
            <a:br>
              <a:rPr lang="sv-SE" sz="2400" dirty="0" smtClean="0">
                <a:latin typeface="Corbel" panose="020B0503020204020204" pitchFamily="34" charset="0"/>
              </a:rPr>
            </a:br>
            <a:r>
              <a:rPr lang="sv-SE" sz="2400" dirty="0" smtClean="0">
                <a:latin typeface="Corbel" panose="020B0503020204020204" pitchFamily="34" charset="0"/>
              </a:rPr>
              <a:t>(dvs. »evidens«) för att formativ bedömning fungerar? </a:t>
            </a:r>
          </a:p>
        </p:txBody>
      </p:sp>
      <p:sp>
        <p:nvSpPr>
          <p:cNvPr id="7" name="textruta 6"/>
          <p:cNvSpPr txBox="1"/>
          <p:nvPr/>
        </p:nvSpPr>
        <p:spPr>
          <a:xfrm>
            <a:off x="4509725" y="4485447"/>
            <a:ext cx="5458968" cy="830997"/>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Nej, eftersom formativ bedömning kan innebära så många olika saker.  </a:t>
            </a:r>
          </a:p>
        </p:txBody>
      </p:sp>
      <p:sp>
        <p:nvSpPr>
          <p:cNvPr id="12" name="textruta 11"/>
          <p:cNvSpPr txBox="1"/>
          <p:nvPr/>
        </p:nvSpPr>
        <p:spPr>
          <a:xfrm>
            <a:off x="1901952" y="4670112"/>
            <a:ext cx="2377440" cy="461665"/>
          </a:xfrm>
          <a:prstGeom prst="rect">
            <a:avLst/>
          </a:prstGeom>
          <a:noFill/>
        </p:spPr>
        <p:txBody>
          <a:bodyPr wrap="square" rtlCol="0">
            <a:spAutoFit/>
          </a:bodyPr>
          <a:lstStyle/>
          <a:p>
            <a:pPr algn="r"/>
            <a:r>
              <a:rPr lang="sv-SE" sz="2400" dirty="0">
                <a:latin typeface="Corbel" panose="020B0503020204020204" pitchFamily="34" charset="0"/>
              </a:rPr>
              <a:t>Å ena sidan: </a:t>
            </a:r>
          </a:p>
        </p:txBody>
      </p:sp>
    </p:spTree>
    <p:extLst>
      <p:ext uri="{BB962C8B-B14F-4D97-AF65-F5344CB8AC3E}">
        <p14:creationId xmlns:p14="http://schemas.microsoft.com/office/powerpoint/2010/main" val="188027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56966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Innehåll</a:t>
            </a: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4509725" y="2879151"/>
            <a:ext cx="5458968" cy="1938992"/>
          </a:xfrm>
          <a:prstGeom prst="rect">
            <a:avLst/>
          </a:prstGeom>
          <a:solidFill>
            <a:schemeClr val="accent6">
              <a:lumMod val="20000"/>
              <a:lumOff val="80000"/>
            </a:schemeClr>
          </a:solidFill>
        </p:spPr>
        <p:txBody>
          <a:bodyPr wrap="square" rtlCol="0">
            <a:spAutoFit/>
          </a:bodyPr>
          <a:lstStyle/>
          <a:p>
            <a:pPr marL="457200" indent="-457200">
              <a:buAutoNum type="arabicPeriod"/>
            </a:pPr>
            <a:r>
              <a:rPr lang="sv-SE" sz="2400" dirty="0" smtClean="0">
                <a:latin typeface="Corbel" panose="020B0503020204020204" pitchFamily="34" charset="0"/>
              </a:rPr>
              <a:t>Vad är formativ bedömning? </a:t>
            </a:r>
          </a:p>
          <a:p>
            <a:pPr marL="457200" indent="-457200">
              <a:buAutoNum type="arabicPeriod"/>
            </a:pPr>
            <a:endParaRPr lang="sv-SE" sz="2400" dirty="0" smtClean="0">
              <a:latin typeface="Corbel" panose="020B0503020204020204" pitchFamily="34" charset="0"/>
            </a:endParaRPr>
          </a:p>
          <a:p>
            <a:pPr marL="457200" indent="-457200">
              <a:buAutoNum type="arabicPeriod"/>
            </a:pPr>
            <a:r>
              <a:rPr lang="sv-SE" sz="2400" dirty="0" smtClean="0">
                <a:latin typeface="Corbel" panose="020B0503020204020204" pitchFamily="34" charset="0"/>
              </a:rPr>
              <a:t>Finns det vetenskapliga belägg </a:t>
            </a:r>
            <a:br>
              <a:rPr lang="sv-SE" sz="2400" dirty="0" smtClean="0">
                <a:latin typeface="Corbel" panose="020B0503020204020204" pitchFamily="34" charset="0"/>
              </a:rPr>
            </a:br>
            <a:r>
              <a:rPr lang="sv-SE" sz="2400" dirty="0" smtClean="0">
                <a:latin typeface="Corbel" panose="020B0503020204020204" pitchFamily="34" charset="0"/>
              </a:rPr>
              <a:t>(dvs. »evidens«) för att formativ bedömning fungerar? </a:t>
            </a:r>
          </a:p>
        </p:txBody>
      </p:sp>
    </p:spTree>
    <p:extLst>
      <p:ext uri="{BB962C8B-B14F-4D97-AF65-F5344CB8AC3E}">
        <p14:creationId xmlns:p14="http://schemas.microsoft.com/office/powerpoint/2010/main" val="4034160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rot="21169989">
            <a:off x="2633321" y="1524311"/>
            <a:ext cx="3234000" cy="4779500"/>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3" name="Rektangel 2"/>
          <p:cNvSpPr/>
          <p:nvPr/>
        </p:nvSpPr>
        <p:spPr>
          <a:xfrm>
            <a:off x="6096000" y="602582"/>
            <a:ext cx="5480304" cy="1938992"/>
          </a:xfrm>
          <a:prstGeom prst="rect">
            <a:avLst/>
          </a:prstGeom>
        </p:spPr>
        <p:txBody>
          <a:bodyPr wrap="square">
            <a:spAutoFit/>
          </a:bodyPr>
          <a:lstStyle/>
          <a:p>
            <a:r>
              <a:rPr lang="sv-SE" sz="2000" dirty="0">
                <a:latin typeface="Corbel" panose="020B0503020204020204" pitchFamily="34" charset="0"/>
              </a:rPr>
              <a:t>»</a:t>
            </a:r>
            <a:r>
              <a:rPr lang="sv-SE" sz="2000" dirty="0" smtClean="0">
                <a:latin typeface="Corbel" panose="020B0503020204020204" pitchFamily="34" charset="0"/>
              </a:rPr>
              <a:t>Metastudier </a:t>
            </a:r>
            <a:r>
              <a:rPr lang="sv-SE" sz="2000" dirty="0">
                <a:latin typeface="Corbel" panose="020B0503020204020204" pitchFamily="34" charset="0"/>
              </a:rPr>
              <a:t>som uttalar sig om generella effekter av formativ bedömning problematiseras, bland annat för att paraplytermen formativ bedömning innefattar så många och disparata företeelser att det är närmast omöjligt att uttala sig om en samlad effekt</a:t>
            </a:r>
            <a:r>
              <a:rPr lang="sv-SE" sz="2000" dirty="0" smtClean="0">
                <a:latin typeface="Corbel" panose="020B0503020204020204" pitchFamily="34" charset="0"/>
              </a:rPr>
              <a:t>.« (Sid. 4)</a:t>
            </a:r>
            <a:endParaRPr lang="sv-SE" sz="2000" dirty="0">
              <a:latin typeface="Corbel" panose="020B0503020204020204" pitchFamily="34" charset="0"/>
            </a:endParaRPr>
          </a:p>
        </p:txBody>
      </p:sp>
      <p:sp>
        <p:nvSpPr>
          <p:cNvPr id="4" name="Rektangel 3"/>
          <p:cNvSpPr/>
          <p:nvPr/>
        </p:nvSpPr>
        <p:spPr>
          <a:xfrm>
            <a:off x="6152831" y="3190785"/>
            <a:ext cx="5538216" cy="1323439"/>
          </a:xfrm>
          <a:prstGeom prst="rect">
            <a:avLst/>
          </a:prstGeom>
        </p:spPr>
        <p:txBody>
          <a:bodyPr wrap="square">
            <a:spAutoFit/>
          </a:bodyPr>
          <a:lstStyle/>
          <a:p>
            <a:r>
              <a:rPr lang="sv-SE" sz="2000" dirty="0" smtClean="0">
                <a:latin typeface="Corbel" panose="020B0503020204020204" pitchFamily="34" charset="0"/>
              </a:rPr>
              <a:t>»De </a:t>
            </a:r>
            <a:r>
              <a:rPr lang="sv-SE" sz="2000" dirty="0">
                <a:latin typeface="Corbel" panose="020B0503020204020204" pitchFamily="34" charset="0"/>
              </a:rPr>
              <a:t>sökord vi använt är </a:t>
            </a:r>
            <a:r>
              <a:rPr lang="sv-SE" sz="2000" dirty="0" smtClean="0">
                <a:latin typeface="Corbel" panose="020B0503020204020204" pitchFamily="34" charset="0"/>
              </a:rPr>
              <a:t>’formative </a:t>
            </a:r>
            <a:r>
              <a:rPr lang="sv-SE" sz="2000" dirty="0" err="1" smtClean="0">
                <a:latin typeface="Corbel" panose="020B0503020204020204" pitchFamily="34" charset="0"/>
              </a:rPr>
              <a:t>assessment</a:t>
            </a:r>
            <a:r>
              <a:rPr lang="sv-SE" sz="2000" dirty="0" smtClean="0">
                <a:latin typeface="Corbel" panose="020B0503020204020204" pitchFamily="34" charset="0"/>
              </a:rPr>
              <a:t>’ </a:t>
            </a:r>
            <a:r>
              <a:rPr lang="sv-SE" sz="2000" dirty="0">
                <a:latin typeface="Corbel" panose="020B0503020204020204" pitchFamily="34" charset="0"/>
              </a:rPr>
              <a:t>respektive </a:t>
            </a:r>
            <a:r>
              <a:rPr lang="sv-SE" sz="2000" dirty="0" smtClean="0">
                <a:latin typeface="Corbel" panose="020B0503020204020204" pitchFamily="34" charset="0"/>
              </a:rPr>
              <a:t>’</a:t>
            </a:r>
            <a:r>
              <a:rPr lang="sv-SE" sz="2000" dirty="0" err="1" smtClean="0">
                <a:latin typeface="Corbel" panose="020B0503020204020204" pitchFamily="34" charset="0"/>
              </a:rPr>
              <a:t>assessment</a:t>
            </a:r>
            <a:r>
              <a:rPr lang="sv-SE" sz="2000" dirty="0" smtClean="0">
                <a:latin typeface="Corbel" panose="020B0503020204020204" pitchFamily="34" charset="0"/>
              </a:rPr>
              <a:t> </a:t>
            </a:r>
            <a:r>
              <a:rPr lang="sv-SE" sz="2000" dirty="0">
                <a:latin typeface="Corbel" panose="020B0503020204020204" pitchFamily="34" charset="0"/>
              </a:rPr>
              <a:t>for </a:t>
            </a:r>
            <a:r>
              <a:rPr lang="sv-SE" sz="2000" dirty="0" err="1" smtClean="0">
                <a:latin typeface="Corbel" panose="020B0503020204020204" pitchFamily="34" charset="0"/>
              </a:rPr>
              <a:t>learning</a:t>
            </a:r>
            <a:r>
              <a:rPr lang="sv-SE" sz="2000" dirty="0" smtClean="0">
                <a:latin typeface="Corbel" panose="020B0503020204020204" pitchFamily="34" charset="0"/>
              </a:rPr>
              <a:t>’ </a:t>
            </a:r>
            <a:r>
              <a:rPr lang="sv-SE" sz="2000" dirty="0">
                <a:latin typeface="Corbel" panose="020B0503020204020204" pitchFamily="34" charset="0"/>
              </a:rPr>
              <a:t>och vi specificerade sökningen till artiklarnas titlar, abstract och/eller nyckelord</a:t>
            </a:r>
            <a:r>
              <a:rPr lang="sv-SE" sz="2000" dirty="0" smtClean="0">
                <a:latin typeface="Corbel" panose="020B0503020204020204" pitchFamily="34" charset="0"/>
              </a:rPr>
              <a:t>.« (Sid. 13)</a:t>
            </a:r>
            <a:endParaRPr lang="sv-SE" sz="2000" dirty="0">
              <a:latin typeface="Corbel" panose="020B0503020204020204" pitchFamily="34" charset="0"/>
            </a:endParaRPr>
          </a:p>
        </p:txBody>
      </p:sp>
    </p:spTree>
    <p:extLst>
      <p:ext uri="{BB962C8B-B14F-4D97-AF65-F5344CB8AC3E}">
        <p14:creationId xmlns:p14="http://schemas.microsoft.com/office/powerpoint/2010/main" val="7457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56966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Fråga</a:t>
            </a: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4509725" y="2879151"/>
            <a:ext cx="5458968" cy="1200329"/>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Finns det vetenskapliga belägg </a:t>
            </a:r>
            <a:br>
              <a:rPr lang="sv-SE" sz="2400" dirty="0" smtClean="0">
                <a:latin typeface="Corbel" panose="020B0503020204020204" pitchFamily="34" charset="0"/>
              </a:rPr>
            </a:br>
            <a:r>
              <a:rPr lang="sv-SE" sz="2400" dirty="0" smtClean="0">
                <a:latin typeface="Corbel" panose="020B0503020204020204" pitchFamily="34" charset="0"/>
              </a:rPr>
              <a:t>(dvs. »evidens«) för att formativ bedömning fungerar? </a:t>
            </a:r>
          </a:p>
        </p:txBody>
      </p:sp>
      <p:sp>
        <p:nvSpPr>
          <p:cNvPr id="7" name="textruta 6"/>
          <p:cNvSpPr txBox="1"/>
          <p:nvPr/>
        </p:nvSpPr>
        <p:spPr>
          <a:xfrm>
            <a:off x="4509725" y="4485447"/>
            <a:ext cx="5458968" cy="830997"/>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Nej, eftersom formativ bedömning kan innebära så många olika saker.  </a:t>
            </a:r>
          </a:p>
        </p:txBody>
      </p:sp>
      <p:grpSp>
        <p:nvGrpSpPr>
          <p:cNvPr id="10" name="Grupp 9"/>
          <p:cNvGrpSpPr/>
          <p:nvPr/>
        </p:nvGrpSpPr>
        <p:grpSpPr>
          <a:xfrm>
            <a:off x="1901952" y="4485447"/>
            <a:ext cx="8066741" cy="830997"/>
            <a:chOff x="1901952" y="4485447"/>
            <a:chExt cx="8066741" cy="830997"/>
          </a:xfrm>
        </p:grpSpPr>
        <p:sp>
          <p:nvSpPr>
            <p:cNvPr id="11" name="textruta 10"/>
            <p:cNvSpPr txBox="1"/>
            <p:nvPr/>
          </p:nvSpPr>
          <p:spPr>
            <a:xfrm>
              <a:off x="4509725" y="4485447"/>
              <a:ext cx="5458968" cy="830997"/>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Nej, eftersom formativ bedömning kan innebära så många olika saker.  </a:t>
              </a:r>
            </a:p>
          </p:txBody>
        </p:sp>
        <p:sp>
          <p:nvSpPr>
            <p:cNvPr id="12" name="textruta 11"/>
            <p:cNvSpPr txBox="1"/>
            <p:nvPr/>
          </p:nvSpPr>
          <p:spPr>
            <a:xfrm>
              <a:off x="1901952" y="4670112"/>
              <a:ext cx="2377440" cy="461665"/>
            </a:xfrm>
            <a:prstGeom prst="rect">
              <a:avLst/>
            </a:prstGeom>
            <a:noFill/>
          </p:spPr>
          <p:txBody>
            <a:bodyPr wrap="square" rtlCol="0">
              <a:spAutoFit/>
            </a:bodyPr>
            <a:lstStyle/>
            <a:p>
              <a:pPr algn="r"/>
              <a:r>
                <a:rPr lang="sv-SE" sz="2400" dirty="0">
                  <a:latin typeface="Corbel" panose="020B0503020204020204" pitchFamily="34" charset="0"/>
                </a:rPr>
                <a:t>Å ena sidan: </a:t>
              </a:r>
            </a:p>
          </p:txBody>
        </p:sp>
      </p:grpSp>
      <p:sp>
        <p:nvSpPr>
          <p:cNvPr id="13" name="textruta 12"/>
          <p:cNvSpPr txBox="1"/>
          <p:nvPr/>
        </p:nvSpPr>
        <p:spPr>
          <a:xfrm>
            <a:off x="1901952" y="5892360"/>
            <a:ext cx="2377440" cy="461665"/>
          </a:xfrm>
          <a:prstGeom prst="rect">
            <a:avLst/>
          </a:prstGeom>
          <a:noFill/>
        </p:spPr>
        <p:txBody>
          <a:bodyPr wrap="square" rtlCol="0">
            <a:spAutoFit/>
          </a:bodyPr>
          <a:lstStyle/>
          <a:p>
            <a:pPr algn="r"/>
            <a:r>
              <a:rPr lang="sv-SE" sz="2400" dirty="0">
                <a:latin typeface="Corbel" panose="020B0503020204020204" pitchFamily="34" charset="0"/>
              </a:rPr>
              <a:t>Å </a:t>
            </a:r>
            <a:r>
              <a:rPr lang="sv-SE" sz="2400" dirty="0" smtClean="0">
                <a:latin typeface="Corbel" panose="020B0503020204020204" pitchFamily="34" charset="0"/>
              </a:rPr>
              <a:t>andra sidan… </a:t>
            </a:r>
            <a:endParaRPr lang="sv-SE" sz="2400" dirty="0">
              <a:latin typeface="Corbel" panose="020B0503020204020204" pitchFamily="34" charset="0"/>
            </a:endParaRPr>
          </a:p>
        </p:txBody>
      </p:sp>
      <p:sp>
        <p:nvSpPr>
          <p:cNvPr id="14" name="textruta 13"/>
          <p:cNvSpPr txBox="1"/>
          <p:nvPr/>
        </p:nvSpPr>
        <p:spPr>
          <a:xfrm>
            <a:off x="6576269" y="5316444"/>
            <a:ext cx="5458968" cy="830997"/>
          </a:xfrm>
          <a:prstGeom prst="rect">
            <a:avLst/>
          </a:prstGeom>
          <a:solidFill>
            <a:schemeClr val="accent6">
              <a:lumMod val="20000"/>
              <a:lumOff val="80000"/>
            </a:schemeClr>
          </a:solidFill>
        </p:spPr>
        <p:txBody>
          <a:bodyPr wrap="square" rtlCol="0">
            <a:spAutoFit/>
          </a:bodyPr>
          <a:lstStyle/>
          <a:p>
            <a:r>
              <a:rPr lang="sv-SE" sz="2400" u="sng" dirty="0" smtClean="0">
                <a:latin typeface="Corbel" panose="020B0503020204020204" pitchFamily="34" charset="0"/>
              </a:rPr>
              <a:t>Måste specificera</a:t>
            </a:r>
            <a:r>
              <a:rPr lang="sv-SE" sz="2400" dirty="0" smtClean="0">
                <a:latin typeface="Corbel" panose="020B0503020204020204" pitchFamily="34" charset="0"/>
              </a:rPr>
              <a:t>: Vilka metoder som används och hur de används.  </a:t>
            </a:r>
          </a:p>
        </p:txBody>
      </p:sp>
    </p:spTree>
    <p:extLst>
      <p:ext uri="{BB962C8B-B14F-4D97-AF65-F5344CB8AC3E}">
        <p14:creationId xmlns:p14="http://schemas.microsoft.com/office/powerpoint/2010/main" val="39984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538609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Sadler </a:t>
            </a:r>
            <a:r>
              <a:rPr lang="en-US" sz="2800" u="sng" dirty="0">
                <a:solidFill>
                  <a:prstClr val="black"/>
                </a:solidFill>
                <a:latin typeface="Candara" panose="020E0502030303020204" pitchFamily="34" charset="0"/>
              </a:rPr>
              <a:t>(</a:t>
            </a:r>
            <a:r>
              <a:rPr lang="en-US" sz="2800" u="sng" dirty="0" smtClean="0">
                <a:solidFill>
                  <a:prstClr val="black"/>
                </a:solidFill>
                <a:latin typeface="Candara" panose="020E0502030303020204" pitchFamily="34" charset="0"/>
              </a:rPr>
              <a:t>1989)</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Teori</a:t>
            </a:r>
            <a:r>
              <a:rPr lang="en-US" sz="2800" dirty="0" smtClean="0">
                <a:solidFill>
                  <a:prstClr val="black"/>
                </a:solidFill>
                <a:latin typeface="Candara" panose="020E0502030303020204" pitchFamily="34" charset="0"/>
                <a:sym typeface="Wingdings" panose="05000000000000000000" pitchFamily="2" charset="2"/>
              </a:rPr>
              <a:t> om </a:t>
            </a:r>
            <a:r>
              <a:rPr lang="en-US" sz="2800" dirty="0" err="1" smtClean="0">
                <a:solidFill>
                  <a:prstClr val="black"/>
                </a:solidFill>
                <a:latin typeface="Candara" panose="020E0502030303020204" pitchFamily="34" charset="0"/>
                <a:sym typeface="Wingdings" panose="05000000000000000000" pitchFamily="2" charset="2"/>
              </a:rPr>
              <a:t>formativ</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bedömning</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Elever måste lära sig att urskilja centrala kvaliteter, både i det de själva presterat och i det andra presterat. </a:t>
            </a:r>
          </a:p>
          <a:p>
            <a:endParaRPr lang="sv-SE" sz="2400" dirty="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Genom att identifiera skillnader i det man själv presterat och det man vill uppnå, kan man förbättra sina prestationer. </a:t>
            </a:r>
          </a:p>
          <a:p>
            <a:endParaRPr lang="sv-SE" sz="2400" dirty="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Drivkraften i den formativa bedömningen är återkoppling samt kamrat- och självbedömning. </a:t>
            </a: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2" descr="https://s-media-cache-ak0.pinimg.com/originals/4c/b4/01/4cb401c527ecfba256125ca9bbd9f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372" y="214483"/>
            <a:ext cx="4127500" cy="2457648"/>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ktangel med rundade hörn 1"/>
          <p:cNvSpPr/>
          <p:nvPr/>
        </p:nvSpPr>
        <p:spPr>
          <a:xfrm>
            <a:off x="2871216" y="3547872"/>
            <a:ext cx="6702552" cy="338328"/>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Högerpil 2"/>
          <p:cNvSpPr/>
          <p:nvPr/>
        </p:nvSpPr>
        <p:spPr>
          <a:xfrm>
            <a:off x="7037654" y="813208"/>
            <a:ext cx="1383436" cy="521208"/>
          </a:xfrm>
          <a:prstGeom prst="rightArrow">
            <a:avLst/>
          </a:prstGeom>
          <a:solidFill>
            <a:schemeClr val="accent2"/>
          </a:solidFill>
          <a:effectLst>
            <a:outerShdw blurRad="50800" dist="38100" dir="2700000" sx="102000" sy="102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883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a:srcRect l="8962" r="8510"/>
          <a:stretch/>
        </p:blipFill>
        <p:spPr>
          <a:xfrm>
            <a:off x="1818640" y="2529933"/>
            <a:ext cx="5577840" cy="3423734"/>
          </a:xfrm>
          <a:prstGeom prst="rect">
            <a:avLst/>
          </a:prstGeom>
        </p:spPr>
      </p:pic>
      <p:sp>
        <p:nvSpPr>
          <p:cNvPr id="5" name="textruta 4"/>
          <p:cNvSpPr txBox="1"/>
          <p:nvPr/>
        </p:nvSpPr>
        <p:spPr>
          <a:xfrm>
            <a:off x="2938461" y="1517366"/>
            <a:ext cx="8601497" cy="156966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Kriterier</a:t>
            </a: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8471269" y="1957996"/>
            <a:ext cx="3602666" cy="4154984"/>
          </a:xfrm>
          <a:prstGeom prst="rect">
            <a:avLst/>
          </a:prstGeom>
          <a:solidFill>
            <a:schemeClr val="accent6">
              <a:lumMod val="20000"/>
              <a:lumOff val="80000"/>
            </a:schemeClr>
          </a:solidFill>
        </p:spPr>
        <p:txBody>
          <a:bodyPr wrap="square" rtlCol="0">
            <a:spAutoFit/>
          </a:bodyPr>
          <a:lstStyle/>
          <a:p>
            <a:r>
              <a:rPr lang="sv-SE" sz="2400" b="1" dirty="0" smtClean="0">
                <a:latin typeface="Corbel" panose="020B0503020204020204" pitchFamily="34" charset="0"/>
              </a:rPr>
              <a:t>Kriterier:</a:t>
            </a:r>
          </a:p>
          <a:p>
            <a:pPr marL="457200" indent="-457200">
              <a:buAutoNum type="alphaLcParenR"/>
            </a:pPr>
            <a:r>
              <a:rPr lang="sv-SE" sz="2400" dirty="0" smtClean="0">
                <a:latin typeface="Corbel" panose="020B0503020204020204" pitchFamily="34" charset="0"/>
              </a:rPr>
              <a:t>Val av metod för att lösa problemet; </a:t>
            </a:r>
          </a:p>
          <a:p>
            <a:pPr marL="457200" indent="-457200">
              <a:buAutoNum type="alphaLcParenR"/>
            </a:pPr>
            <a:r>
              <a:rPr lang="sv-SE" sz="2400" dirty="0" smtClean="0">
                <a:latin typeface="Corbel" panose="020B0503020204020204" pitchFamily="34" charset="0"/>
              </a:rPr>
              <a:t>Presentation av lösning; </a:t>
            </a:r>
          </a:p>
          <a:p>
            <a:pPr marL="457200" indent="-457200">
              <a:buAutoNum type="alphaLcParenR"/>
            </a:pPr>
            <a:r>
              <a:rPr lang="sv-SE" sz="2400" dirty="0" smtClean="0">
                <a:latin typeface="Corbel" panose="020B0503020204020204" pitchFamily="34" charset="0"/>
              </a:rPr>
              <a:t>Användning av matematiska operationer; och </a:t>
            </a:r>
          </a:p>
          <a:p>
            <a:pPr marL="457200" indent="-457200">
              <a:buAutoNum type="alphaLcParenR"/>
            </a:pPr>
            <a:r>
              <a:rPr lang="sv-SE" sz="2400" dirty="0" smtClean="0">
                <a:latin typeface="Corbel" panose="020B0503020204020204" pitchFamily="34" charset="0"/>
              </a:rPr>
              <a:t>Användning av matematiska termer och symboler.</a:t>
            </a:r>
            <a:endParaRPr lang="sv-SE" sz="2400" dirty="0">
              <a:latin typeface="Corbel" panose="020B0503020204020204" pitchFamily="34" charset="0"/>
            </a:endParaRPr>
          </a:p>
        </p:txBody>
      </p:sp>
    </p:spTree>
    <p:extLst>
      <p:ext uri="{BB962C8B-B14F-4D97-AF65-F5344CB8AC3E}">
        <p14:creationId xmlns:p14="http://schemas.microsoft.com/office/powerpoint/2010/main" val="1997691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261884"/>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Formativ bedömning</a:t>
            </a:r>
          </a:p>
          <a:p>
            <a:endParaRPr lang="sv-SE" sz="3600" dirty="0" smtClean="0">
              <a:solidFill>
                <a:prstClr val="black"/>
              </a:solidFill>
              <a:latin typeface="ScalaSansLF-Regular" panose="02000503000000000000" pitchFamily="2" charset="0"/>
            </a:endParaRPr>
          </a:p>
        </p:txBody>
      </p:sp>
      <p:cxnSp>
        <p:nvCxnSpPr>
          <p:cNvPr id="8" name="Rak 7"/>
          <p:cNvCxnSpPr/>
          <p:nvPr/>
        </p:nvCxnSpPr>
        <p:spPr>
          <a:xfrm>
            <a:off x="3341868" y="2455156"/>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2" descr="http://virtualmathmuseum.org/SpaceCurves/helix/helix_tube.png"/>
          <p:cNvPicPr>
            <a:picLocks noChangeAspect="1" noChangeArrowheads="1"/>
          </p:cNvPicPr>
          <p:nvPr/>
        </p:nvPicPr>
        <p:blipFill>
          <a:blip r:embed="rId2"/>
          <a:srcRect/>
          <a:stretch>
            <a:fillRect/>
          </a:stretch>
        </p:blipFill>
        <p:spPr bwMode="auto">
          <a:xfrm>
            <a:off x="4429042" y="3055412"/>
            <a:ext cx="4096393" cy="2897629"/>
          </a:xfrm>
          <a:prstGeom prst="rect">
            <a:avLst/>
          </a:prstGeom>
          <a:noFill/>
        </p:spPr>
      </p:pic>
      <p:sp>
        <p:nvSpPr>
          <p:cNvPr id="6" name="textruta 5"/>
          <p:cNvSpPr txBox="1"/>
          <p:nvPr/>
        </p:nvSpPr>
        <p:spPr>
          <a:xfrm>
            <a:off x="4747785" y="5750592"/>
            <a:ext cx="1353222" cy="276999"/>
          </a:xfrm>
          <a:prstGeom prst="rect">
            <a:avLst/>
          </a:prstGeom>
          <a:noFill/>
        </p:spPr>
        <p:txBody>
          <a:bodyPr wrap="square" rtlCol="0">
            <a:spAutoFit/>
          </a:bodyPr>
          <a:lstStyle/>
          <a:p>
            <a:pPr algn="ctr"/>
            <a:r>
              <a:rPr lang="sv-SE" sz="1200" dirty="0">
                <a:latin typeface="Courier New" panose="02070309020205020404" pitchFamily="49" charset="0"/>
                <a:cs typeface="Courier New" panose="02070309020205020404" pitchFamily="49" charset="0"/>
              </a:rPr>
              <a:t>Återkoppling</a:t>
            </a:r>
          </a:p>
        </p:txBody>
      </p:sp>
      <p:sp>
        <p:nvSpPr>
          <p:cNvPr id="11" name="Höger 10"/>
          <p:cNvSpPr/>
          <p:nvPr/>
        </p:nvSpPr>
        <p:spPr>
          <a:xfrm>
            <a:off x="4128247" y="6442513"/>
            <a:ext cx="5370694" cy="221078"/>
          </a:xfrm>
          <a:prstGeom prst="rightArrow">
            <a:avLst/>
          </a:prstGeom>
          <a:solidFill>
            <a:srgbClr val="92D050"/>
          </a:solidFill>
          <a:ln>
            <a:solidFill>
              <a:srgbClr val="00B050"/>
            </a:solidFill>
          </a:ln>
          <a:effectLst>
            <a:outerShdw blurRad="50800" dist="38100" dir="2700000" sx="101000" sy="101000" algn="tl" rotWithShape="0">
              <a:prstClr val="black">
                <a:alpha val="40000"/>
              </a:prstClr>
            </a:outerShdw>
          </a:effectLst>
          <a:scene3d>
            <a:camera prst="orthographicFront">
              <a:rot lat="2700000" lon="0" rev="0"/>
            </a:camera>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a:off x="6598350" y="6585005"/>
            <a:ext cx="3225615" cy="261610"/>
          </a:xfrm>
          <a:prstGeom prst="rect">
            <a:avLst/>
          </a:prstGeom>
          <a:noFill/>
        </p:spPr>
        <p:txBody>
          <a:bodyPr wrap="square" rtlCol="0">
            <a:spAutoFit/>
          </a:bodyPr>
          <a:lstStyle/>
          <a:p>
            <a:pPr algn="ctr"/>
            <a:r>
              <a:rPr lang="en-AU" sz="1100" dirty="0" smtClean="0">
                <a:latin typeface="Courier New" panose="02070309020205020404" pitchFamily="49" charset="0"/>
                <a:cs typeface="Courier New" panose="02070309020205020404" pitchFamily="49" charset="0"/>
              </a:rPr>
              <a:t>”Evaluative judgement”</a:t>
            </a:r>
          </a:p>
        </p:txBody>
      </p:sp>
      <p:sp>
        <p:nvSpPr>
          <p:cNvPr id="14" name="textruta 13"/>
          <p:cNvSpPr txBox="1"/>
          <p:nvPr/>
        </p:nvSpPr>
        <p:spPr>
          <a:xfrm>
            <a:off x="4027458" y="3782041"/>
            <a:ext cx="1213560" cy="276999"/>
          </a:xfrm>
          <a:prstGeom prst="rect">
            <a:avLst/>
          </a:prstGeom>
          <a:noFill/>
        </p:spPr>
        <p:txBody>
          <a:bodyPr wrap="square" rtlCol="0">
            <a:spAutoFit/>
          </a:bodyPr>
          <a:lstStyle/>
          <a:p>
            <a:r>
              <a:rPr lang="sv-SE" sz="1200" dirty="0" smtClean="0">
                <a:latin typeface="Courier New" panose="02070309020205020404" pitchFamily="49" charset="0"/>
                <a:cs typeface="Courier New" panose="02070309020205020404" pitchFamily="49" charset="0"/>
              </a:rPr>
              <a:t>Uppgift</a:t>
            </a:r>
            <a:endParaRPr lang="sv-SE" sz="1200" dirty="0">
              <a:latin typeface="Courier New" panose="02070309020205020404" pitchFamily="49" charset="0"/>
              <a:cs typeface="Courier New" panose="02070309020205020404" pitchFamily="49" charset="0"/>
            </a:endParaRPr>
          </a:p>
        </p:txBody>
      </p:sp>
      <p:sp>
        <p:nvSpPr>
          <p:cNvPr id="17" name="textruta 16"/>
          <p:cNvSpPr txBox="1"/>
          <p:nvPr/>
        </p:nvSpPr>
        <p:spPr>
          <a:xfrm>
            <a:off x="7661867" y="2836972"/>
            <a:ext cx="1403852" cy="276999"/>
          </a:xfrm>
          <a:prstGeom prst="rect">
            <a:avLst/>
          </a:prstGeom>
          <a:noFill/>
        </p:spPr>
        <p:txBody>
          <a:bodyPr wrap="square" rtlCol="0">
            <a:spAutoFit/>
          </a:bodyPr>
          <a:lstStyle/>
          <a:p>
            <a:r>
              <a:rPr lang="sv-SE" sz="1200" dirty="0">
                <a:latin typeface="Courier New" panose="02070309020205020404" pitchFamily="49" charset="0"/>
                <a:cs typeface="Courier New" panose="02070309020205020404" pitchFamily="49" charset="0"/>
              </a:rPr>
              <a:t>Uppgift</a:t>
            </a:r>
          </a:p>
        </p:txBody>
      </p:sp>
      <p:sp>
        <p:nvSpPr>
          <p:cNvPr id="18" name="textruta 17"/>
          <p:cNvSpPr txBox="1"/>
          <p:nvPr/>
        </p:nvSpPr>
        <p:spPr>
          <a:xfrm>
            <a:off x="5494227" y="2820353"/>
            <a:ext cx="1213560" cy="276999"/>
          </a:xfrm>
          <a:prstGeom prst="rect">
            <a:avLst/>
          </a:prstGeom>
          <a:noFill/>
        </p:spPr>
        <p:txBody>
          <a:bodyPr wrap="square" rtlCol="0">
            <a:spAutoFit/>
          </a:bodyPr>
          <a:lstStyle/>
          <a:p>
            <a:r>
              <a:rPr lang="sv-SE" sz="1200" dirty="0">
                <a:latin typeface="Courier New" panose="02070309020205020404" pitchFamily="49" charset="0"/>
                <a:cs typeface="Courier New" panose="02070309020205020404" pitchFamily="49" charset="0"/>
              </a:rPr>
              <a:t>Uppgift</a:t>
            </a:r>
          </a:p>
        </p:txBody>
      </p:sp>
      <p:sp>
        <p:nvSpPr>
          <p:cNvPr id="19" name="textruta 18"/>
          <p:cNvSpPr txBox="1"/>
          <p:nvPr/>
        </p:nvSpPr>
        <p:spPr>
          <a:xfrm>
            <a:off x="6564749" y="2808245"/>
            <a:ext cx="1960686" cy="276999"/>
          </a:xfrm>
          <a:prstGeom prst="rect">
            <a:avLst/>
          </a:prstGeom>
          <a:noFill/>
        </p:spPr>
        <p:txBody>
          <a:bodyPr wrap="square" rtlCol="0">
            <a:spAutoFit/>
          </a:bodyPr>
          <a:lstStyle/>
          <a:p>
            <a:r>
              <a:rPr lang="sv-SE" sz="1200" dirty="0">
                <a:latin typeface="Courier New" panose="02070309020205020404" pitchFamily="49" charset="0"/>
                <a:cs typeface="Courier New" panose="02070309020205020404" pitchFamily="49" charset="0"/>
              </a:rPr>
              <a:t>Uppgift</a:t>
            </a:r>
          </a:p>
        </p:txBody>
      </p:sp>
      <p:sp>
        <p:nvSpPr>
          <p:cNvPr id="20" name="textruta 19"/>
          <p:cNvSpPr txBox="1"/>
          <p:nvPr/>
        </p:nvSpPr>
        <p:spPr>
          <a:xfrm>
            <a:off x="5804977" y="5956381"/>
            <a:ext cx="1353222" cy="276999"/>
          </a:xfrm>
          <a:prstGeom prst="rect">
            <a:avLst/>
          </a:prstGeom>
          <a:noFill/>
        </p:spPr>
        <p:txBody>
          <a:bodyPr wrap="square" rtlCol="0">
            <a:spAutoFit/>
          </a:bodyPr>
          <a:lstStyle/>
          <a:p>
            <a:pPr algn="ctr"/>
            <a:r>
              <a:rPr lang="sv-SE" sz="1200" dirty="0">
                <a:latin typeface="Courier New" panose="02070309020205020404" pitchFamily="49" charset="0"/>
                <a:cs typeface="Courier New" panose="02070309020205020404" pitchFamily="49" charset="0"/>
              </a:rPr>
              <a:t>Återkoppling</a:t>
            </a:r>
          </a:p>
        </p:txBody>
      </p:sp>
      <p:sp>
        <p:nvSpPr>
          <p:cNvPr id="21" name="textruta 20"/>
          <p:cNvSpPr txBox="1"/>
          <p:nvPr/>
        </p:nvSpPr>
        <p:spPr>
          <a:xfrm>
            <a:off x="7057368" y="5889091"/>
            <a:ext cx="1353222" cy="276999"/>
          </a:xfrm>
          <a:prstGeom prst="rect">
            <a:avLst/>
          </a:prstGeom>
          <a:noFill/>
        </p:spPr>
        <p:txBody>
          <a:bodyPr wrap="square" rtlCol="0">
            <a:spAutoFit/>
          </a:bodyPr>
          <a:lstStyle/>
          <a:p>
            <a:pPr algn="ctr"/>
            <a:r>
              <a:rPr lang="sv-SE" sz="1200" dirty="0">
                <a:latin typeface="Courier New" panose="02070309020205020404" pitchFamily="49" charset="0"/>
                <a:cs typeface="Courier New" panose="02070309020205020404" pitchFamily="49" charset="0"/>
              </a:rPr>
              <a:t>Återkoppling</a:t>
            </a:r>
          </a:p>
        </p:txBody>
      </p:sp>
    </p:spTree>
    <p:extLst>
      <p:ext uri="{BB962C8B-B14F-4D97-AF65-F5344CB8AC3E}">
        <p14:creationId xmlns:p14="http://schemas.microsoft.com/office/powerpoint/2010/main" val="266719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nvPr>
        </p:nvGraphicFramePr>
        <p:xfrm>
          <a:off x="3711677" y="2495837"/>
          <a:ext cx="6096000" cy="3296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v-SE" dirty="0" smtClean="0">
                          <a:solidFill>
                            <a:schemeClr val="tx1"/>
                          </a:solidFill>
                          <a:latin typeface="Century Gothic" panose="020B0502020202020204" pitchFamily="34" charset="0"/>
                        </a:rPr>
                        <a:t>Nivå</a:t>
                      </a:r>
                      <a:r>
                        <a:rPr lang="sv-SE" baseline="0" dirty="0" smtClean="0">
                          <a:solidFill>
                            <a:schemeClr val="tx1"/>
                          </a:solidFill>
                          <a:latin typeface="Century Gothic" panose="020B0502020202020204" pitchFamily="34" charset="0"/>
                        </a:rPr>
                        <a:t> 1</a:t>
                      </a:r>
                      <a:endParaRPr lang="sv-S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v-SE" dirty="0" smtClean="0">
                          <a:solidFill>
                            <a:schemeClr val="tx1"/>
                          </a:solidFill>
                          <a:latin typeface="Century Gothic" panose="020B0502020202020204" pitchFamily="34" charset="0"/>
                        </a:rPr>
                        <a:t>Nivå</a:t>
                      </a:r>
                      <a:r>
                        <a:rPr lang="sv-SE" baseline="0" dirty="0" smtClean="0">
                          <a:solidFill>
                            <a:schemeClr val="tx1"/>
                          </a:solidFill>
                          <a:latin typeface="Century Gothic" panose="020B0502020202020204" pitchFamily="34" charset="0"/>
                        </a:rPr>
                        <a:t> 2</a:t>
                      </a:r>
                      <a:endParaRPr lang="sv-S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v-SE" dirty="0" smtClean="0">
                          <a:solidFill>
                            <a:schemeClr val="tx1"/>
                          </a:solidFill>
                          <a:latin typeface="Century Gothic" panose="020B0502020202020204" pitchFamily="34" charset="0"/>
                        </a:rPr>
                        <a:t>Nivå 3</a:t>
                      </a:r>
                      <a:endParaRPr lang="sv-S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sv-SE" b="1" dirty="0" smtClean="0">
                          <a:latin typeface="Century Gothic" panose="020B0502020202020204" pitchFamily="34" charset="0"/>
                        </a:rPr>
                        <a:t>Aspekt 1</a:t>
                      </a:r>
                    </a:p>
                    <a:p>
                      <a:r>
                        <a:rPr lang="sv-SE" b="0" dirty="0" smtClean="0">
                          <a:latin typeface="Century Gothic" panose="020B0502020202020204" pitchFamily="34" charset="0"/>
                        </a:rPr>
                        <a:t>Glad</a:t>
                      </a:r>
                      <a:endParaRPr lang="sv-SE"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smtClean="0"/>
                    </a:p>
                    <a:p>
                      <a:endParaRPr lang="sv-SE" dirty="0" smtClean="0"/>
                    </a:p>
                    <a:p>
                      <a:endParaRPr lang="sv-SE" dirty="0" smtClean="0"/>
                    </a:p>
                    <a:p>
                      <a:endParaRPr lang="sv-SE" dirty="0" smtClean="0"/>
                    </a:p>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sv-SE" b="1" dirty="0" smtClean="0">
                          <a:latin typeface="Century Gothic" panose="020B0502020202020204" pitchFamily="34" charset="0"/>
                        </a:rPr>
                        <a:t>Aspekt 2</a:t>
                      </a:r>
                    </a:p>
                    <a:p>
                      <a:r>
                        <a:rPr lang="sv-SE" b="0" dirty="0" smtClean="0">
                          <a:latin typeface="Century Gothic" panose="020B0502020202020204" pitchFamily="34" charset="0"/>
                        </a:rPr>
                        <a:t>Grön</a:t>
                      </a:r>
                      <a:endParaRPr lang="sv-SE"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smtClean="0"/>
                    </a:p>
                    <a:p>
                      <a:endParaRPr lang="sv-SE" dirty="0" smtClean="0"/>
                    </a:p>
                    <a:p>
                      <a:endParaRPr lang="sv-SE" dirty="0" smtClean="0"/>
                    </a:p>
                    <a:p>
                      <a:endParaRPr lang="sv-SE" dirty="0" smtClean="0"/>
                    </a:p>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bl>
          </a:graphicData>
        </a:graphic>
      </p:graphicFrame>
      <p:sp>
        <p:nvSpPr>
          <p:cNvPr id="3" name="Ned 2"/>
          <p:cNvSpPr/>
          <p:nvPr/>
        </p:nvSpPr>
        <p:spPr>
          <a:xfrm>
            <a:off x="4142210" y="2757949"/>
            <a:ext cx="612429" cy="3034808"/>
          </a:xfrm>
          <a:prstGeom prst="downArrow">
            <a:avLst/>
          </a:prstGeom>
          <a:solidFill>
            <a:schemeClr val="accent6"/>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atin typeface="Century Gothic" panose="020B0502020202020204" pitchFamily="34" charset="0"/>
              </a:rPr>
              <a:t>As</a:t>
            </a:r>
            <a:br>
              <a:rPr lang="sv-SE" dirty="0">
                <a:latin typeface="Century Gothic" panose="020B0502020202020204" pitchFamily="34" charset="0"/>
              </a:rPr>
            </a:br>
            <a:r>
              <a:rPr lang="sv-SE" dirty="0">
                <a:latin typeface="Century Gothic" panose="020B0502020202020204" pitchFamily="34" charset="0"/>
              </a:rPr>
              <a:t>p</a:t>
            </a:r>
          </a:p>
          <a:p>
            <a:pPr algn="ctr"/>
            <a:r>
              <a:rPr lang="sv-SE" dirty="0">
                <a:latin typeface="Century Gothic" panose="020B0502020202020204" pitchFamily="34" charset="0"/>
              </a:rPr>
              <a:t>e</a:t>
            </a:r>
          </a:p>
          <a:p>
            <a:pPr algn="ctr"/>
            <a:r>
              <a:rPr lang="sv-SE" dirty="0">
                <a:latin typeface="Century Gothic" panose="020B0502020202020204" pitchFamily="34" charset="0"/>
              </a:rPr>
              <a:t>k</a:t>
            </a:r>
          </a:p>
          <a:p>
            <a:pPr algn="ctr"/>
            <a:r>
              <a:rPr lang="sv-SE" dirty="0">
                <a:latin typeface="Century Gothic" panose="020B0502020202020204" pitchFamily="34" charset="0"/>
              </a:rPr>
              <a:t>t</a:t>
            </a:r>
          </a:p>
          <a:p>
            <a:pPr algn="ctr"/>
            <a:r>
              <a:rPr lang="sv-SE" dirty="0">
                <a:latin typeface="Century Gothic" panose="020B0502020202020204" pitchFamily="34" charset="0"/>
              </a:rPr>
              <a:t>e</a:t>
            </a:r>
          </a:p>
          <a:p>
            <a:pPr algn="ctr"/>
            <a:r>
              <a:rPr lang="sv-SE" dirty="0">
                <a:latin typeface="Century Gothic" panose="020B0502020202020204" pitchFamily="34" charset="0"/>
              </a:rPr>
              <a:t>r</a:t>
            </a:r>
          </a:p>
        </p:txBody>
      </p:sp>
      <p:sp>
        <p:nvSpPr>
          <p:cNvPr id="13" name="Ned 12"/>
          <p:cNvSpPr/>
          <p:nvPr/>
        </p:nvSpPr>
        <p:spPr>
          <a:xfrm rot="16200000">
            <a:off x="7080271" y="1118087"/>
            <a:ext cx="612429" cy="4616247"/>
          </a:xfrm>
          <a:prstGeom prst="downArrow">
            <a:avLst/>
          </a:prstGeom>
          <a:solidFill>
            <a:schemeClr val="accent6"/>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sv-SE" dirty="0">
                <a:latin typeface="Century Gothic" panose="020B0502020202020204" pitchFamily="34" charset="0"/>
              </a:rPr>
              <a:t>Kvalitetsnivåer</a:t>
            </a:r>
          </a:p>
        </p:txBody>
      </p:sp>
      <p:sp>
        <p:nvSpPr>
          <p:cNvPr id="15" name="textruta 14"/>
          <p:cNvSpPr txBox="1"/>
          <p:nvPr/>
        </p:nvSpPr>
        <p:spPr>
          <a:xfrm>
            <a:off x="2864642" y="1501451"/>
            <a:ext cx="8653464" cy="707886"/>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Explicita kriterier</a:t>
            </a:r>
            <a:endParaRPr lang="sv-SE" sz="4000" dirty="0">
              <a:solidFill>
                <a:srgbClr val="70AD47"/>
              </a:solidFill>
              <a:latin typeface="Century Gothic" panose="020B0502020202020204" pitchFamily="34" charset="0"/>
            </a:endParaRPr>
          </a:p>
        </p:txBody>
      </p:sp>
      <p:cxnSp>
        <p:nvCxnSpPr>
          <p:cNvPr id="16" name="Rak 7"/>
          <p:cNvCxnSpPr/>
          <p:nvPr/>
        </p:nvCxnSpPr>
        <p:spPr>
          <a:xfrm>
            <a:off x="3371849" y="2403399"/>
            <a:ext cx="76390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0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160750"/>
            <a:ext cx="7906322" cy="4893647"/>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bedömningsmatriser</a:t>
            </a:r>
          </a:p>
          <a:p>
            <a:endParaRPr lang="sv-SE" sz="3600" dirty="0" smtClean="0">
              <a:solidFill>
                <a:prstClr val="black"/>
              </a:solidFill>
              <a:latin typeface="ScalaSansLF-Regular" panose="02000503000000000000" pitchFamily="2" charset="0"/>
            </a:endParaRPr>
          </a:p>
          <a:p>
            <a:r>
              <a:rPr lang="en-US" sz="2800" dirty="0" smtClean="0">
                <a:solidFill>
                  <a:prstClr val="black"/>
                </a:solidFill>
                <a:latin typeface="Candara" panose="020E0502030303020204" pitchFamily="34" charset="0"/>
              </a:rPr>
              <a:t>Jönsson &amp; </a:t>
            </a:r>
            <a:r>
              <a:rPr lang="en-US" sz="2800" dirty="0" err="1" smtClean="0">
                <a:solidFill>
                  <a:prstClr val="black"/>
                </a:solidFill>
                <a:latin typeface="Candara" panose="020E0502030303020204" pitchFamily="34" charset="0"/>
              </a:rPr>
              <a:t>Svingby</a:t>
            </a:r>
            <a:r>
              <a:rPr lang="en-US" sz="2800" dirty="0" smtClean="0">
                <a:solidFill>
                  <a:prstClr val="black"/>
                </a:solidFill>
                <a:latin typeface="Candara" panose="020E0502030303020204" pitchFamily="34" charset="0"/>
              </a:rPr>
              <a:t> (2007) 	– 75 studier</a:t>
            </a:r>
          </a:p>
          <a:p>
            <a:r>
              <a:rPr lang="en-US" sz="2800" dirty="0" smtClean="0">
                <a:solidFill>
                  <a:prstClr val="black"/>
                </a:solidFill>
                <a:latin typeface="Candara" panose="020E0502030303020204" pitchFamily="34" charset="0"/>
              </a:rPr>
              <a:t>Reddy &amp; Andrade (2010) 	– 20 studier (HE)</a:t>
            </a:r>
          </a:p>
          <a:p>
            <a:r>
              <a:rPr lang="en-US" sz="2800" dirty="0" smtClean="0">
                <a:solidFill>
                  <a:prstClr val="black"/>
                </a:solidFill>
                <a:latin typeface="Candara" panose="020E0502030303020204" pitchFamily="34" charset="0"/>
              </a:rPr>
              <a:t>Panadero &amp; Jönsson (2013) 	– 21 studier (FA)</a:t>
            </a:r>
          </a:p>
          <a:p>
            <a:r>
              <a:rPr lang="en-US" sz="2800" dirty="0">
                <a:solidFill>
                  <a:prstClr val="black"/>
                </a:solidFill>
                <a:latin typeface="Candara" panose="020E0502030303020204" pitchFamily="34" charset="0"/>
              </a:rPr>
              <a:t>Jönsson &amp; Panadero (</a:t>
            </a:r>
            <a:r>
              <a:rPr lang="en-US" sz="2800" dirty="0" smtClean="0">
                <a:solidFill>
                  <a:prstClr val="black"/>
                </a:solidFill>
                <a:latin typeface="Candara" panose="020E0502030303020204" pitchFamily="34" charset="0"/>
              </a:rPr>
              <a:t>2017) 	– 26 studier (FA/HE)</a:t>
            </a:r>
            <a:endParaRPr lang="en-US" sz="2800" dirty="0">
              <a:solidFill>
                <a:prstClr val="black"/>
              </a:solidFill>
              <a:latin typeface="Candara" panose="020E0502030303020204" pitchFamily="34" charset="0"/>
            </a:endParaRPr>
          </a:p>
          <a:p>
            <a:r>
              <a:rPr lang="en-US" sz="2800" dirty="0">
                <a:solidFill>
                  <a:prstClr val="black"/>
                </a:solidFill>
                <a:latin typeface="Candara" panose="020E0502030303020204" pitchFamily="34" charset="0"/>
              </a:rPr>
              <a:t>Brookhart &amp; Chen </a:t>
            </a:r>
            <a:r>
              <a:rPr lang="en-US" sz="2800" dirty="0" smtClean="0">
                <a:solidFill>
                  <a:prstClr val="black"/>
                </a:solidFill>
                <a:latin typeface="Candara" panose="020E0502030303020204" pitchFamily="34" charset="0"/>
              </a:rPr>
              <a:t>(2015) 	– 63 studier</a:t>
            </a:r>
          </a:p>
          <a:p>
            <a:r>
              <a:rPr lang="en-US" sz="2800" dirty="0" smtClean="0">
                <a:solidFill>
                  <a:prstClr val="black"/>
                </a:solidFill>
                <a:latin typeface="Candara" panose="020E0502030303020204" pitchFamily="34" charset="0"/>
              </a:rPr>
              <a:t>Brookhart (2018) 			– 46 studier (HE)</a:t>
            </a:r>
          </a:p>
          <a:p>
            <a:r>
              <a:rPr lang="en-US" sz="2800" dirty="0" smtClean="0">
                <a:solidFill>
                  <a:prstClr val="black"/>
                </a:solidFill>
                <a:latin typeface="Candara" panose="020E0502030303020204" pitchFamily="34" charset="0"/>
              </a:rPr>
              <a:t>Jönsson (2019) 			– 24 studier (SRL/HE)</a:t>
            </a:r>
            <a:endParaRPr lang="en-US" sz="2800" dirty="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749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160750"/>
            <a:ext cx="7906322" cy="5201424"/>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bedömningsmatriser</a:t>
            </a:r>
          </a:p>
          <a:p>
            <a:endParaRPr lang="sv-SE" sz="3600" dirty="0" smtClean="0">
              <a:solidFill>
                <a:prstClr val="black"/>
              </a:solidFill>
              <a:latin typeface="ScalaSansLF-Regular" panose="02000503000000000000" pitchFamily="2" charset="0"/>
            </a:endParaRPr>
          </a:p>
          <a:p>
            <a:r>
              <a:rPr lang="sv-SE" sz="2400" dirty="0" smtClean="0">
                <a:solidFill>
                  <a:prstClr val="black"/>
                </a:solidFill>
                <a:latin typeface="Candara" panose="020E0502030303020204" pitchFamily="34" charset="0"/>
              </a:rPr>
              <a:t>Bedömningsmatriser kan tydliggöra lärarens förväntningar, vilket visat sig:</a:t>
            </a:r>
          </a:p>
          <a:p>
            <a:r>
              <a:rPr lang="sv-SE" sz="2400" dirty="0" smtClean="0">
                <a:solidFill>
                  <a:prstClr val="black"/>
                </a:solidFill>
                <a:latin typeface="Candara" panose="020E0502030303020204" pitchFamily="34" charset="0"/>
              </a:rPr>
              <a:t> </a:t>
            </a:r>
          </a:p>
          <a:p>
            <a:pPr marL="514350" indent="-514350">
              <a:buAutoNum type="alphaLcParenBoth"/>
            </a:pPr>
            <a:r>
              <a:rPr lang="sv-SE" sz="2400" dirty="0" smtClean="0">
                <a:solidFill>
                  <a:prstClr val="black"/>
                </a:solidFill>
                <a:latin typeface="Candara" panose="020E0502030303020204" pitchFamily="34" charset="0"/>
              </a:rPr>
              <a:t>Minska stress/oro hos elever, </a:t>
            </a:r>
          </a:p>
          <a:p>
            <a:pPr marL="514350" indent="-514350">
              <a:buAutoNum type="alphaLcParenBoth"/>
            </a:pPr>
            <a:r>
              <a:rPr lang="sv-SE" sz="2400" dirty="0" smtClean="0">
                <a:solidFill>
                  <a:prstClr val="black"/>
                </a:solidFill>
                <a:latin typeface="Candara" panose="020E0502030303020204" pitchFamily="34" charset="0"/>
              </a:rPr>
              <a:t>Stödja förståelse och användning av återkoppling, samt</a:t>
            </a:r>
          </a:p>
          <a:p>
            <a:r>
              <a:rPr lang="sv-SE" sz="2400" dirty="0" smtClean="0">
                <a:solidFill>
                  <a:prstClr val="black"/>
                </a:solidFill>
                <a:latin typeface="Candara" panose="020E0502030303020204" pitchFamily="34" charset="0"/>
              </a:rPr>
              <a:t>(c)  Stödja elevernas självreglering</a:t>
            </a:r>
          </a:p>
          <a:p>
            <a:endParaRPr lang="sv-SE" sz="2400" dirty="0" smtClean="0">
              <a:solidFill>
                <a:prstClr val="black"/>
              </a:solidFill>
              <a:latin typeface="Candara" panose="020E0502030303020204" pitchFamily="34" charset="0"/>
            </a:endParaRPr>
          </a:p>
          <a:p>
            <a:r>
              <a:rPr lang="sv-SE" sz="2400" dirty="0" smtClean="0">
                <a:solidFill>
                  <a:prstClr val="black"/>
                </a:solidFill>
                <a:latin typeface="Candara" panose="020E0502030303020204" pitchFamily="34" charset="0"/>
              </a:rPr>
              <a:t>Dessa faktorer har i sin tur en positiv påverkan på elevernas prestationer.</a:t>
            </a:r>
            <a:endParaRPr lang="sv-SE" sz="2400" dirty="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510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261884"/>
          </a:xfrm>
          <a:prstGeom prst="rect">
            <a:avLst/>
          </a:prstGeom>
          <a:noFill/>
        </p:spPr>
        <p:txBody>
          <a:bodyPr wrap="square" rtlCol="0">
            <a:spAutoFit/>
          </a:bodyPr>
          <a:lstStyle/>
          <a:p>
            <a:pPr algn="ctr"/>
            <a:r>
              <a:rPr lang="sv-SE" sz="4000" dirty="0">
                <a:solidFill>
                  <a:srgbClr val="70AD47"/>
                </a:solidFill>
                <a:latin typeface="Century Gothic" panose="020B0502020202020204" pitchFamily="34" charset="0"/>
              </a:rPr>
              <a:t>Formativ bedömning</a:t>
            </a:r>
          </a:p>
          <a:p>
            <a:endParaRPr lang="sv-SE" sz="3600" dirty="0" smtClean="0">
              <a:solidFill>
                <a:prstClr val="black"/>
              </a:solidFill>
              <a:latin typeface="ScalaSansLF-Regular" panose="02000503000000000000" pitchFamily="2" charset="0"/>
            </a:endParaRPr>
          </a:p>
        </p:txBody>
      </p:sp>
      <p:pic>
        <p:nvPicPr>
          <p:cNvPr id="23" name="Bildobjekt 22"/>
          <p:cNvPicPr/>
          <p:nvPr/>
        </p:nvPicPr>
        <p:blipFill rotWithShape="1">
          <a:blip r:embed="rId2">
            <a:extLst>
              <a:ext uri="{28A0092B-C50C-407E-A947-70E740481C1C}">
                <a14:useLocalDpi xmlns:a14="http://schemas.microsoft.com/office/drawing/2010/main" val="0"/>
              </a:ext>
            </a:extLst>
          </a:blip>
          <a:srcRect t="11577" b="28144"/>
          <a:stretch/>
        </p:blipFill>
        <p:spPr bwMode="auto">
          <a:xfrm>
            <a:off x="2804921" y="2913976"/>
            <a:ext cx="7426332" cy="3357154"/>
          </a:xfrm>
          <a:prstGeom prst="rect">
            <a:avLst/>
          </a:prstGeom>
          <a:ln>
            <a:noFill/>
          </a:ln>
          <a:extLst>
            <a:ext uri="{53640926-AAD7-44D8-BBD7-CCE9431645EC}">
              <a14:shadowObscured xmlns:a14="http://schemas.microsoft.com/office/drawing/2010/main"/>
            </a:ext>
          </a:extLst>
        </p:spPr>
      </p:pic>
      <p:cxnSp>
        <p:nvCxnSpPr>
          <p:cNvPr id="7" name="Rak 7"/>
          <p:cNvCxnSpPr/>
          <p:nvPr/>
        </p:nvCxnSpPr>
        <p:spPr>
          <a:xfrm>
            <a:off x="3341868" y="2455156"/>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9542304" y="6405857"/>
            <a:ext cx="2523448" cy="338554"/>
          </a:xfrm>
          <a:prstGeom prst="rect">
            <a:avLst/>
          </a:prstGeom>
          <a:solidFill>
            <a:schemeClr val="bg1">
              <a:lumMod val="85000"/>
            </a:schemeClr>
          </a:solidFill>
          <a:effectLst>
            <a:outerShdw blurRad="50800" dist="38100" dir="2700000" sx="102000" sy="102000" algn="tl" rotWithShape="0">
              <a:prstClr val="black">
                <a:alpha val="40000"/>
              </a:prstClr>
            </a:outerShdw>
          </a:effectLst>
        </p:spPr>
        <p:txBody>
          <a:bodyPr wrap="none">
            <a:spAutoFit/>
          </a:bodyPr>
          <a:lstStyle/>
          <a:p>
            <a:r>
              <a:rPr lang="en-US" sz="1600" dirty="0" smtClean="0">
                <a:solidFill>
                  <a:prstClr val="black"/>
                </a:solidFill>
                <a:latin typeface="Candara" panose="020E0502030303020204" pitchFamily="34" charset="0"/>
              </a:rPr>
              <a:t>Panadero &amp; Jönsson (2013)</a:t>
            </a:r>
            <a:endParaRPr lang="sv-SE" sz="1600" dirty="0">
              <a:latin typeface="Candara" panose="020E0502030303020204" pitchFamily="34" charset="0"/>
            </a:endParaRPr>
          </a:p>
        </p:txBody>
      </p:sp>
      <p:sp>
        <p:nvSpPr>
          <p:cNvPr id="2" name="Rektangel 1"/>
          <p:cNvSpPr/>
          <p:nvPr/>
        </p:nvSpPr>
        <p:spPr>
          <a:xfrm>
            <a:off x="3068320" y="4338320"/>
            <a:ext cx="1158240" cy="497840"/>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290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5139869"/>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återkoppling</a:t>
            </a:r>
          </a:p>
          <a:p>
            <a:endParaRPr lang="sv-SE" sz="3600" dirty="0" smtClean="0">
              <a:solidFill>
                <a:prstClr val="black"/>
              </a:solidFill>
              <a:latin typeface="ScalaSansLF-Regular" panose="02000503000000000000" pitchFamily="2" charset="0"/>
            </a:endParaRPr>
          </a:p>
          <a:p>
            <a:r>
              <a:rPr lang="sv-SE" sz="2800" u="sng" dirty="0">
                <a:solidFill>
                  <a:prstClr val="black"/>
                </a:solidFill>
                <a:latin typeface="Candara" panose="020E0502030303020204" pitchFamily="34" charset="0"/>
              </a:rPr>
              <a:t>Effekter av återkoppling</a:t>
            </a:r>
          </a:p>
          <a:p>
            <a:r>
              <a:rPr lang="en-US" sz="2800" dirty="0" smtClean="0">
                <a:solidFill>
                  <a:prstClr val="black"/>
                </a:solidFill>
                <a:latin typeface="Candara" panose="020E0502030303020204" pitchFamily="34" charset="0"/>
              </a:rPr>
              <a:t>Hattie &amp; Timperley (2007) 	– 74 MA (&gt; 7 000 studier)</a:t>
            </a:r>
          </a:p>
          <a:p>
            <a:r>
              <a:rPr lang="en-US" sz="2800" dirty="0" smtClean="0">
                <a:solidFill>
                  <a:prstClr val="black"/>
                </a:solidFill>
                <a:latin typeface="Candara" panose="020E0502030303020204" pitchFamily="34" charset="0"/>
              </a:rPr>
              <a:t>Shute (2008) 			– 141 studier (FB)</a:t>
            </a:r>
          </a:p>
          <a:p>
            <a:endParaRPr lang="en-US" sz="2800" dirty="0" smtClean="0">
              <a:solidFill>
                <a:prstClr val="black"/>
              </a:solidFill>
              <a:latin typeface="Candara" panose="020E0502030303020204" pitchFamily="34" charset="0"/>
            </a:endParaRPr>
          </a:p>
          <a:p>
            <a:r>
              <a:rPr lang="en-US" sz="2800" u="sng" dirty="0" err="1" smtClean="0">
                <a:solidFill>
                  <a:prstClr val="black"/>
                </a:solidFill>
                <a:latin typeface="Candara" panose="020E0502030303020204" pitchFamily="34" charset="0"/>
              </a:rPr>
              <a:t>Användning</a:t>
            </a:r>
            <a:r>
              <a:rPr lang="en-US" sz="2800" u="sng" dirty="0" smtClean="0">
                <a:solidFill>
                  <a:prstClr val="black"/>
                </a:solidFill>
                <a:latin typeface="Candara" panose="020E0502030303020204" pitchFamily="34" charset="0"/>
              </a:rPr>
              <a:t> </a:t>
            </a:r>
            <a:r>
              <a:rPr lang="en-US" sz="2800" u="sng" dirty="0" err="1" smtClean="0">
                <a:solidFill>
                  <a:prstClr val="black"/>
                </a:solidFill>
                <a:latin typeface="Candara" panose="020E0502030303020204" pitchFamily="34" charset="0"/>
              </a:rPr>
              <a:t>av</a:t>
            </a:r>
            <a:r>
              <a:rPr lang="en-US" sz="2800" u="sng" dirty="0" smtClean="0">
                <a:solidFill>
                  <a:prstClr val="black"/>
                </a:solidFill>
                <a:latin typeface="Candara" panose="020E0502030303020204" pitchFamily="34" charset="0"/>
              </a:rPr>
              <a:t> </a:t>
            </a:r>
            <a:r>
              <a:rPr lang="en-US" sz="2800" u="sng" dirty="0" err="1" smtClean="0">
                <a:solidFill>
                  <a:prstClr val="black"/>
                </a:solidFill>
                <a:latin typeface="Candara" panose="020E0502030303020204" pitchFamily="34" charset="0"/>
              </a:rPr>
              <a:t>återkoppling</a:t>
            </a:r>
            <a:endParaRPr lang="en-US" sz="2800" u="sng" dirty="0">
              <a:solidFill>
                <a:prstClr val="black"/>
              </a:solidFill>
              <a:latin typeface="Candara" panose="020E0502030303020204" pitchFamily="34" charset="0"/>
            </a:endParaRPr>
          </a:p>
          <a:p>
            <a:r>
              <a:rPr lang="en-US" sz="2800" dirty="0" smtClean="0">
                <a:solidFill>
                  <a:prstClr val="black"/>
                </a:solidFill>
                <a:latin typeface="Candara" panose="020E0502030303020204" pitchFamily="34" charset="0"/>
              </a:rPr>
              <a:t>Jönsson (2013) 			– 103 studier (HU)</a:t>
            </a:r>
          </a:p>
          <a:p>
            <a:r>
              <a:rPr lang="sv-SE" sz="2800" dirty="0" smtClean="0">
                <a:solidFill>
                  <a:prstClr val="black"/>
                </a:solidFill>
                <a:latin typeface="Candara" panose="020E0502030303020204" pitchFamily="34" charset="0"/>
              </a:rPr>
              <a:t>Lipnevich m.fl. </a:t>
            </a:r>
            <a:r>
              <a:rPr lang="sv-SE" sz="2800" dirty="0">
                <a:solidFill>
                  <a:prstClr val="black"/>
                </a:solidFill>
                <a:latin typeface="Candara" panose="020E0502030303020204" pitchFamily="34" charset="0"/>
              </a:rPr>
              <a:t>(2016</a:t>
            </a:r>
            <a:r>
              <a:rPr lang="sv-SE" sz="2800" dirty="0" smtClean="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&gt; 100 studier</a:t>
            </a:r>
          </a:p>
          <a:p>
            <a:r>
              <a:rPr lang="en-US" sz="2800" dirty="0" err="1" smtClean="0">
                <a:solidFill>
                  <a:prstClr val="black"/>
                </a:solidFill>
                <a:latin typeface="Candara" panose="020E0502030303020204" pitchFamily="34" charset="0"/>
              </a:rPr>
              <a:t>Winstone</a:t>
            </a:r>
            <a:r>
              <a:rPr lang="en-US" sz="2800" dirty="0" smtClean="0">
                <a:solidFill>
                  <a:prstClr val="black"/>
                </a:solidFill>
                <a:latin typeface="Candara" panose="020E0502030303020204" pitchFamily="34" charset="0"/>
              </a:rPr>
              <a:t> </a:t>
            </a:r>
            <a:r>
              <a:rPr lang="en-US" sz="2800" dirty="0" err="1" smtClean="0">
                <a:solidFill>
                  <a:prstClr val="black"/>
                </a:solidFill>
                <a:latin typeface="Candara" panose="020E0502030303020204" pitchFamily="34" charset="0"/>
              </a:rPr>
              <a:t>m.fl</a:t>
            </a:r>
            <a:r>
              <a:rPr lang="en-US" sz="2800" dirty="0" smtClean="0">
                <a:solidFill>
                  <a:prstClr val="black"/>
                </a:solidFill>
                <a:latin typeface="Candara" panose="020E0502030303020204" pitchFamily="34" charset="0"/>
              </a:rPr>
              <a:t>. </a:t>
            </a:r>
            <a:r>
              <a:rPr lang="en-US" sz="2800" dirty="0">
                <a:solidFill>
                  <a:prstClr val="black"/>
                </a:solidFill>
                <a:latin typeface="Candara" panose="020E0502030303020204" pitchFamily="34" charset="0"/>
              </a:rPr>
              <a:t>(</a:t>
            </a:r>
            <a:r>
              <a:rPr lang="en-US" sz="2800" dirty="0" smtClean="0">
                <a:solidFill>
                  <a:prstClr val="black"/>
                </a:solidFill>
                <a:latin typeface="Candara" panose="020E0502030303020204" pitchFamily="34" charset="0"/>
              </a:rPr>
              <a:t>2016) 		– 195 studier </a:t>
            </a:r>
          </a:p>
          <a:p>
            <a:r>
              <a:rPr lang="en-US" sz="2800" dirty="0" smtClean="0">
                <a:solidFill>
                  <a:prstClr val="black"/>
                </a:solidFill>
                <a:latin typeface="Candara" panose="020E0502030303020204" pitchFamily="34" charset="0"/>
              </a:rPr>
              <a:t>Jönsson &amp; Panadero (2019)	– ~ 75 studier</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329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5016758"/>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sv-SE" sz="2800" u="sng" dirty="0" smtClean="0">
                <a:solidFill>
                  <a:prstClr val="black"/>
                </a:solidFill>
                <a:latin typeface="Candara" panose="020E0502030303020204" pitchFamily="34" charset="0"/>
              </a:rPr>
              <a:t>Formativ utvärdering</a:t>
            </a:r>
            <a:r>
              <a:rPr lang="sv-SE" sz="2800" dirty="0" smtClean="0">
                <a:solidFill>
                  <a:prstClr val="black"/>
                </a:solidFill>
                <a:latin typeface="Candara" panose="020E0502030303020204" pitchFamily="34" charset="0"/>
              </a:rPr>
              <a:t> </a:t>
            </a:r>
          </a:p>
          <a:p>
            <a:endParaRPr lang="sv-SE" sz="2800" dirty="0" smtClean="0">
              <a:solidFill>
                <a:prstClr val="black"/>
              </a:solidFill>
              <a:latin typeface="Candara" panose="020E0502030303020204" pitchFamily="34" charset="0"/>
            </a:endParaRPr>
          </a:p>
          <a:p>
            <a:r>
              <a:rPr lang="sv-SE" sz="2800" dirty="0" err="1" smtClean="0">
                <a:solidFill>
                  <a:prstClr val="black"/>
                </a:solidFill>
                <a:latin typeface="Candara" panose="020E0502030303020204" pitchFamily="34" charset="0"/>
              </a:rPr>
              <a:t>Scriven</a:t>
            </a:r>
            <a:r>
              <a:rPr lang="sv-SE" sz="2800" dirty="0" smtClean="0">
                <a:solidFill>
                  <a:prstClr val="black"/>
                </a:solidFill>
                <a:latin typeface="Candara" panose="020E0502030303020204" pitchFamily="34" charset="0"/>
              </a:rPr>
              <a:t> (1967)</a:t>
            </a:r>
          </a:p>
          <a:p>
            <a:endParaRPr lang="sv-SE" sz="2800" dirty="0" smtClean="0">
              <a:solidFill>
                <a:prstClr val="black"/>
              </a:solidFill>
              <a:latin typeface="Candara" panose="020E0502030303020204" pitchFamily="34" charset="0"/>
            </a:endParaRPr>
          </a:p>
          <a:p>
            <a:r>
              <a:rPr lang="sv-SE" sz="2800" dirty="0" smtClean="0">
                <a:solidFill>
                  <a:prstClr val="black"/>
                </a:solidFill>
                <a:latin typeface="Candara" panose="020E0502030303020204" pitchFamily="34" charset="0"/>
              </a:rPr>
              <a:t>Baker </a:t>
            </a:r>
            <a:r>
              <a:rPr lang="sv-SE" sz="2800" dirty="0">
                <a:solidFill>
                  <a:prstClr val="black"/>
                </a:solidFill>
                <a:latin typeface="Candara" panose="020E0502030303020204" pitchFamily="34" charset="0"/>
              </a:rPr>
              <a:t>&amp; </a:t>
            </a:r>
            <a:r>
              <a:rPr lang="sv-SE" sz="2800" dirty="0" err="1" smtClean="0">
                <a:solidFill>
                  <a:prstClr val="black"/>
                </a:solidFill>
                <a:latin typeface="Candara" panose="020E0502030303020204" pitchFamily="34" charset="0"/>
              </a:rPr>
              <a:t>Alki</a:t>
            </a:r>
            <a:r>
              <a:rPr lang="sv-SE" sz="2800" dirty="0" smtClean="0">
                <a:solidFill>
                  <a:prstClr val="black"/>
                </a:solidFill>
                <a:latin typeface="Candara" panose="020E0502030303020204" pitchFamily="34" charset="0"/>
              </a:rPr>
              <a:t> (1973) </a:t>
            </a:r>
            <a:br>
              <a:rPr lang="sv-SE" sz="2800" dirty="0" smtClean="0">
                <a:solidFill>
                  <a:prstClr val="black"/>
                </a:solidFill>
                <a:latin typeface="Candara" panose="020E0502030303020204" pitchFamily="34" charset="0"/>
              </a:rPr>
            </a:br>
            <a:r>
              <a:rPr lang="sv-SE" sz="2400" dirty="0" smtClean="0">
                <a:solidFill>
                  <a:prstClr val="black"/>
                </a:solidFill>
                <a:latin typeface="Candara" panose="020E0502030303020204" pitchFamily="34" charset="0"/>
              </a:rPr>
              <a:t>“Evaluation </a:t>
            </a:r>
            <a:r>
              <a:rPr lang="sv-SE" sz="2400" dirty="0">
                <a:solidFill>
                  <a:prstClr val="black"/>
                </a:solidFill>
                <a:latin typeface="Candara" panose="020E0502030303020204" pitchFamily="34" charset="0"/>
              </a:rPr>
              <a:t>for </a:t>
            </a:r>
            <a:r>
              <a:rPr lang="sv-SE" sz="2400" dirty="0" err="1">
                <a:solidFill>
                  <a:prstClr val="black"/>
                </a:solidFill>
                <a:latin typeface="Candara" panose="020E0502030303020204" pitchFamily="34" charset="0"/>
              </a:rPr>
              <a:t>validation</a:t>
            </a:r>
            <a:r>
              <a:rPr lang="sv-SE" sz="2400" dirty="0">
                <a:solidFill>
                  <a:prstClr val="black"/>
                </a:solidFill>
                <a:latin typeface="Candara" panose="020E0502030303020204" pitchFamily="34" charset="0"/>
              </a:rPr>
              <a:t>” </a:t>
            </a:r>
            <a:r>
              <a:rPr lang="sv-SE" sz="2400" dirty="0" smtClean="0">
                <a:solidFill>
                  <a:prstClr val="black"/>
                </a:solidFill>
                <a:latin typeface="Candara" panose="020E0502030303020204" pitchFamily="34" charset="0"/>
              </a:rPr>
              <a:t>/ “Evaluation </a:t>
            </a:r>
            <a:r>
              <a:rPr lang="sv-SE" sz="2400" dirty="0">
                <a:solidFill>
                  <a:prstClr val="black"/>
                </a:solidFill>
                <a:latin typeface="Candara" panose="020E0502030303020204" pitchFamily="34" charset="0"/>
              </a:rPr>
              <a:t>for revision</a:t>
            </a:r>
            <a:r>
              <a:rPr lang="sv-SE" sz="2400" dirty="0" smtClean="0">
                <a:solidFill>
                  <a:prstClr val="black"/>
                </a:solidFill>
                <a:latin typeface="Candara" panose="020E0502030303020204" pitchFamily="34" charset="0"/>
              </a:rPr>
              <a:t>”</a:t>
            </a:r>
            <a:endParaRPr lang="sv-SE" sz="2800" dirty="0" smtClean="0">
              <a:solidFill>
                <a:prstClr val="black"/>
              </a:solidFill>
              <a:latin typeface="Candara" panose="020E0502030303020204" pitchFamily="34" charset="0"/>
            </a:endParaRPr>
          </a:p>
          <a:p>
            <a:endParaRPr lang="sv-SE" sz="2800" dirty="0" smtClean="0">
              <a:solidFill>
                <a:prstClr val="black"/>
              </a:solidFill>
              <a:latin typeface="Candara" panose="020E0502030303020204" pitchFamily="34" charset="0"/>
            </a:endParaRPr>
          </a:p>
          <a:p>
            <a:r>
              <a:rPr lang="sv-SE" sz="2800" dirty="0" err="1" smtClean="0">
                <a:solidFill>
                  <a:prstClr val="black"/>
                </a:solidFill>
                <a:latin typeface="Candara" panose="020E0502030303020204" pitchFamily="34" charset="0"/>
              </a:rPr>
              <a:t>Markle</a:t>
            </a:r>
            <a:r>
              <a:rPr lang="sv-SE" sz="2800" dirty="0" smtClean="0">
                <a:solidFill>
                  <a:prstClr val="black"/>
                </a:solidFill>
                <a:latin typeface="Candara" panose="020E0502030303020204" pitchFamily="34" charset="0"/>
              </a:rPr>
              <a:t> (1989)</a:t>
            </a:r>
          </a:p>
          <a:p>
            <a:r>
              <a:rPr lang="sv-SE" sz="2400" dirty="0" smtClean="0">
                <a:solidFill>
                  <a:prstClr val="black"/>
                </a:solidFill>
                <a:latin typeface="Candara" panose="020E0502030303020204" pitchFamily="34" charset="0"/>
              </a:rPr>
              <a:t>“</a:t>
            </a:r>
            <a:r>
              <a:rPr lang="en-US" sz="2400" dirty="0" smtClean="0">
                <a:solidFill>
                  <a:prstClr val="black"/>
                </a:solidFill>
                <a:latin typeface="Candara" panose="020E0502030303020204" pitchFamily="34" charset="0"/>
              </a:rPr>
              <a:t>Evaluation </a:t>
            </a:r>
            <a:r>
              <a:rPr lang="en-US" sz="2400" dirty="0">
                <a:solidFill>
                  <a:prstClr val="black"/>
                </a:solidFill>
                <a:latin typeface="Candara" panose="020E0502030303020204" pitchFamily="34" charset="0"/>
              </a:rPr>
              <a:t>to prove” </a:t>
            </a:r>
            <a:r>
              <a:rPr lang="en-US" sz="2400" dirty="0" smtClean="0">
                <a:solidFill>
                  <a:prstClr val="black"/>
                </a:solidFill>
                <a:latin typeface="Candara" panose="020E0502030303020204" pitchFamily="34" charset="0"/>
              </a:rPr>
              <a:t>/ </a:t>
            </a:r>
            <a:r>
              <a:rPr lang="sv-SE" sz="2400" dirty="0" smtClean="0">
                <a:solidFill>
                  <a:prstClr val="black"/>
                </a:solidFill>
                <a:latin typeface="Candara" panose="020E0502030303020204" pitchFamily="34" charset="0"/>
              </a:rPr>
              <a:t>“</a:t>
            </a:r>
            <a:r>
              <a:rPr lang="en-US" sz="2400" dirty="0" smtClean="0">
                <a:solidFill>
                  <a:prstClr val="black"/>
                </a:solidFill>
                <a:latin typeface="Candara" panose="020E0502030303020204" pitchFamily="34" charset="0"/>
              </a:rPr>
              <a:t>Evaluation </a:t>
            </a:r>
            <a:r>
              <a:rPr lang="en-US" sz="2400" dirty="0">
                <a:solidFill>
                  <a:prstClr val="black"/>
                </a:solidFill>
                <a:latin typeface="Candara" panose="020E0502030303020204" pitchFamily="34" charset="0"/>
              </a:rPr>
              <a:t>to improve</a:t>
            </a:r>
            <a:r>
              <a:rPr lang="en-US" sz="2400" dirty="0" smtClean="0">
                <a:solidFill>
                  <a:prstClr val="black"/>
                </a:solidFill>
                <a:latin typeface="Candara" panose="020E0502030303020204" pitchFamily="34" charset="0"/>
              </a:rPr>
              <a:t>”</a:t>
            </a:r>
            <a:endParaRPr lang="sv-SE" sz="2400" dirty="0" smtClean="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1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5" descr="Hattie.png"/>
          <p:cNvPicPr>
            <a:picLocks noChangeAspect="1"/>
          </p:cNvPicPr>
          <p:nvPr/>
        </p:nvPicPr>
        <p:blipFill>
          <a:blip r:embed="rId2">
            <a:extLst>
              <a:ext uri="{28A0092B-C50C-407E-A947-70E740481C1C}">
                <a14:useLocalDpi xmlns:a14="http://schemas.microsoft.com/office/drawing/2010/main" val="0"/>
              </a:ext>
            </a:extLst>
          </a:blip>
          <a:srcRect l="10509" t="35083" b="33342"/>
          <a:stretch>
            <a:fillRect/>
          </a:stretch>
        </p:blipFill>
        <p:spPr bwMode="auto">
          <a:xfrm>
            <a:off x="3536506" y="2306677"/>
            <a:ext cx="63373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p:nvSpPr>
        <p:spPr>
          <a:xfrm>
            <a:off x="3679381" y="5664239"/>
            <a:ext cx="6072188" cy="28575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smtClean="0">
                <a:solidFill>
                  <a:schemeClr val="tx1"/>
                </a:solidFill>
                <a:latin typeface="Century Gothic" pitchFamily="34" charset="0"/>
              </a:rPr>
              <a:t>Feedback = 0,73</a:t>
            </a:r>
            <a:endParaRPr lang="sv-SE" sz="1600" dirty="0">
              <a:solidFill>
                <a:schemeClr val="tx1"/>
              </a:solidFill>
              <a:latin typeface="Century Gothic" pitchFamily="34" charset="0"/>
            </a:endParaRPr>
          </a:p>
        </p:txBody>
      </p:sp>
      <p:sp>
        <p:nvSpPr>
          <p:cNvPr id="15" name="textruta 9"/>
          <p:cNvSpPr txBox="1">
            <a:spLocks noChangeArrowheads="1"/>
          </p:cNvSpPr>
          <p:nvPr/>
        </p:nvSpPr>
        <p:spPr bwMode="auto">
          <a:xfrm>
            <a:off x="3965131" y="5164177"/>
            <a:ext cx="214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chemeClr val="bg1"/>
                </a:solidFill>
                <a:latin typeface="Century Gothic" pitchFamily="34" charset="0"/>
                <a:cs typeface="Arial" charset="0"/>
              </a:rPr>
              <a:t>REVERSE</a:t>
            </a:r>
          </a:p>
        </p:txBody>
      </p:sp>
      <p:sp>
        <p:nvSpPr>
          <p:cNvPr id="16" name="textruta 10"/>
          <p:cNvSpPr txBox="1">
            <a:spLocks noChangeArrowheads="1"/>
          </p:cNvSpPr>
          <p:nvPr/>
        </p:nvSpPr>
        <p:spPr bwMode="auto">
          <a:xfrm rot="2565746">
            <a:off x="4376294" y="4071977"/>
            <a:ext cx="1785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600">
                <a:latin typeface="Century Gothic" pitchFamily="34" charset="0"/>
                <a:cs typeface="Arial" charset="0"/>
              </a:rPr>
              <a:t>Developmental </a:t>
            </a:r>
          </a:p>
          <a:p>
            <a:pPr eaLnBrk="1" hangingPunct="1"/>
            <a:r>
              <a:rPr lang="en-US" altLang="sv-SE" sz="1600">
                <a:latin typeface="Century Gothic" pitchFamily="34" charset="0"/>
                <a:cs typeface="Arial" charset="0"/>
              </a:rPr>
              <a:t>Effects</a:t>
            </a:r>
          </a:p>
        </p:txBody>
      </p:sp>
      <p:sp>
        <p:nvSpPr>
          <p:cNvPr id="17" name="textruta 11"/>
          <p:cNvSpPr txBox="1">
            <a:spLocks noChangeArrowheads="1"/>
          </p:cNvSpPr>
          <p:nvPr/>
        </p:nvSpPr>
        <p:spPr bwMode="auto">
          <a:xfrm rot="4300377">
            <a:off x="5192269" y="3575089"/>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latin typeface="Century Gothic" pitchFamily="34" charset="0"/>
              </a:rPr>
              <a:t>Typical</a:t>
            </a:r>
          </a:p>
          <a:p>
            <a:pPr eaLnBrk="1" hangingPunct="1"/>
            <a:r>
              <a:rPr lang="en-US" altLang="sv-SE">
                <a:latin typeface="Century Gothic" pitchFamily="34" charset="0"/>
              </a:rPr>
              <a:t>Teacher</a:t>
            </a:r>
          </a:p>
          <a:p>
            <a:pPr eaLnBrk="1" hangingPunct="1"/>
            <a:r>
              <a:rPr lang="en-US" altLang="sv-SE">
                <a:latin typeface="Century Gothic" pitchFamily="34" charset="0"/>
              </a:rPr>
              <a:t>Effects</a:t>
            </a:r>
          </a:p>
        </p:txBody>
      </p:sp>
      <p:sp>
        <p:nvSpPr>
          <p:cNvPr id="18" name="textruta 12"/>
          <p:cNvSpPr txBox="1">
            <a:spLocks noChangeArrowheads="1"/>
          </p:cNvSpPr>
          <p:nvPr/>
        </p:nvSpPr>
        <p:spPr bwMode="auto">
          <a:xfrm>
            <a:off x="7108381" y="4092614"/>
            <a:ext cx="157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chemeClr val="bg1"/>
                </a:solidFill>
                <a:latin typeface="Century Gothic" pitchFamily="34" charset="0"/>
                <a:cs typeface="Arial" charset="0"/>
              </a:rPr>
              <a:t>ZONE OF</a:t>
            </a:r>
            <a:br>
              <a:rPr lang="sv-SE" altLang="sv-SE">
                <a:solidFill>
                  <a:schemeClr val="bg1"/>
                </a:solidFill>
                <a:latin typeface="Century Gothic" pitchFamily="34" charset="0"/>
                <a:cs typeface="Arial" charset="0"/>
              </a:rPr>
            </a:br>
            <a:r>
              <a:rPr lang="sv-SE" altLang="sv-SE">
                <a:solidFill>
                  <a:schemeClr val="bg1"/>
                </a:solidFill>
                <a:latin typeface="Century Gothic" pitchFamily="34" charset="0"/>
                <a:cs typeface="Arial" charset="0"/>
              </a:rPr>
              <a:t>DESIRED</a:t>
            </a:r>
            <a:br>
              <a:rPr lang="sv-SE" altLang="sv-SE">
                <a:solidFill>
                  <a:schemeClr val="bg1"/>
                </a:solidFill>
                <a:latin typeface="Century Gothic" pitchFamily="34" charset="0"/>
                <a:cs typeface="Arial" charset="0"/>
              </a:rPr>
            </a:br>
            <a:r>
              <a:rPr lang="sv-SE" altLang="sv-SE">
                <a:solidFill>
                  <a:schemeClr val="bg1"/>
                </a:solidFill>
                <a:latin typeface="Century Gothic" pitchFamily="34" charset="0"/>
                <a:cs typeface="Arial" charset="0"/>
              </a:rPr>
              <a:t>EFFECTS</a:t>
            </a:r>
          </a:p>
        </p:txBody>
      </p:sp>
      <p:cxnSp>
        <p:nvCxnSpPr>
          <p:cNvPr id="19" name="Rak 19"/>
          <p:cNvCxnSpPr>
            <a:endCxn id="14" idx="0"/>
          </p:cNvCxnSpPr>
          <p:nvPr/>
        </p:nvCxnSpPr>
        <p:spPr>
          <a:xfrm>
            <a:off x="4036569" y="4230727"/>
            <a:ext cx="2679700" cy="14335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20"/>
          <p:cNvCxnSpPr/>
          <p:nvPr/>
        </p:nvCxnSpPr>
        <p:spPr>
          <a:xfrm rot="16200000" flipH="1">
            <a:off x="4646962" y="3598108"/>
            <a:ext cx="2563813" cy="1552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1"/>
          <p:cNvCxnSpPr>
            <a:endCxn id="14" idx="0"/>
          </p:cNvCxnSpPr>
          <p:nvPr/>
        </p:nvCxnSpPr>
        <p:spPr>
          <a:xfrm rot="16200000" flipH="1">
            <a:off x="5197825" y="4145795"/>
            <a:ext cx="3000375" cy="365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ruta 16"/>
          <p:cNvSpPr txBox="1">
            <a:spLocks noChangeArrowheads="1"/>
          </p:cNvSpPr>
          <p:nvPr/>
        </p:nvSpPr>
        <p:spPr bwMode="auto">
          <a:xfrm>
            <a:off x="3536506" y="3949739"/>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a:t>
            </a:r>
          </a:p>
        </p:txBody>
      </p:sp>
      <p:sp>
        <p:nvSpPr>
          <p:cNvPr id="23" name="textruta 17"/>
          <p:cNvSpPr txBox="1">
            <a:spLocks noChangeArrowheads="1"/>
          </p:cNvSpPr>
          <p:nvPr/>
        </p:nvSpPr>
        <p:spPr bwMode="auto">
          <a:xfrm>
            <a:off x="4608069" y="2735302"/>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0,15</a:t>
            </a:r>
          </a:p>
        </p:txBody>
      </p:sp>
      <p:sp>
        <p:nvSpPr>
          <p:cNvPr id="24" name="textruta 18"/>
          <p:cNvSpPr txBox="1">
            <a:spLocks noChangeArrowheads="1"/>
          </p:cNvSpPr>
          <p:nvPr/>
        </p:nvSpPr>
        <p:spPr bwMode="auto">
          <a:xfrm>
            <a:off x="6322569" y="2306677"/>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0,40</a:t>
            </a:r>
          </a:p>
        </p:txBody>
      </p:sp>
      <p:cxnSp>
        <p:nvCxnSpPr>
          <p:cNvPr id="26" name="Rak pil 27"/>
          <p:cNvCxnSpPr/>
          <p:nvPr/>
        </p:nvCxnSpPr>
        <p:spPr>
          <a:xfrm flipV="1">
            <a:off x="6708331" y="3383280"/>
            <a:ext cx="1813877" cy="224921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ruta 20"/>
          <p:cNvSpPr txBox="1">
            <a:spLocks noChangeArrowheads="1"/>
          </p:cNvSpPr>
          <p:nvPr/>
        </p:nvSpPr>
        <p:spPr bwMode="auto">
          <a:xfrm>
            <a:off x="8522208" y="3049884"/>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b="1" dirty="0" smtClean="0">
                <a:latin typeface="Corbel" panose="020B0503020204020204" pitchFamily="34" charset="0"/>
                <a:cs typeface="Arial" charset="0"/>
              </a:rPr>
              <a:t>0,73</a:t>
            </a:r>
            <a:endParaRPr lang="sv-SE" altLang="sv-SE" b="1" dirty="0">
              <a:latin typeface="Corbel" panose="020B0503020204020204" pitchFamily="34" charset="0"/>
              <a:cs typeface="Arial" charset="0"/>
            </a:endParaRPr>
          </a:p>
        </p:txBody>
      </p:sp>
      <p:sp>
        <p:nvSpPr>
          <p:cNvPr id="28" name="Rektangel 23"/>
          <p:cNvSpPr>
            <a:spLocks noChangeArrowheads="1"/>
          </p:cNvSpPr>
          <p:nvPr/>
        </p:nvSpPr>
        <p:spPr bwMode="auto">
          <a:xfrm>
            <a:off x="5311331" y="6044187"/>
            <a:ext cx="2808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sz="1600" dirty="0">
                <a:latin typeface="Corbel" panose="020B0503020204020204" pitchFamily="34" charset="0"/>
              </a:rPr>
              <a:t>Baserat på 23 metaanalyser </a:t>
            </a:r>
            <a:br>
              <a:rPr lang="sv-SE" altLang="sv-SE" sz="1600" dirty="0">
                <a:latin typeface="Corbel" panose="020B0503020204020204" pitchFamily="34" charset="0"/>
              </a:rPr>
            </a:br>
            <a:r>
              <a:rPr lang="sv-SE" altLang="sv-SE" sz="1600" dirty="0">
                <a:latin typeface="Corbel" panose="020B0503020204020204" pitchFamily="34" charset="0"/>
              </a:rPr>
              <a:t>(totalt </a:t>
            </a:r>
            <a:r>
              <a:rPr lang="sv-SE" altLang="sv-SE" sz="1600" dirty="0" smtClean="0">
                <a:latin typeface="Corbel" panose="020B0503020204020204" pitchFamily="34" charset="0"/>
              </a:rPr>
              <a:t>1.287 </a:t>
            </a:r>
            <a:r>
              <a:rPr lang="sv-SE" altLang="sv-SE" sz="1600" dirty="0">
                <a:latin typeface="Corbel" panose="020B0503020204020204" pitchFamily="34" charset="0"/>
              </a:rPr>
              <a:t>studier)</a:t>
            </a:r>
          </a:p>
        </p:txBody>
      </p:sp>
    </p:spTree>
    <p:extLst>
      <p:ext uri="{BB962C8B-B14F-4D97-AF65-F5344CB8AC3E}">
        <p14:creationId xmlns:p14="http://schemas.microsoft.com/office/powerpoint/2010/main" val="3907403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446550"/>
          </a:xfrm>
          <a:prstGeom prst="rect">
            <a:avLst/>
          </a:prstGeom>
          <a:noFill/>
        </p:spPr>
        <p:txBody>
          <a:bodyPr wrap="square" rtlCol="0">
            <a:spAutoFit/>
          </a:bodyPr>
          <a:lstStyle/>
          <a:p>
            <a:pPr algn="ctr"/>
            <a:r>
              <a:rPr lang="sv-SE" sz="3200" dirty="0" smtClean="0">
                <a:solidFill>
                  <a:srgbClr val="70AD47"/>
                </a:solidFill>
                <a:latin typeface="Century Gothic" panose="020B0502020202020204" pitchFamily="34" charset="0"/>
              </a:rPr>
              <a:t>God återkoppling 1: Uppgiftsrelaterad</a:t>
            </a:r>
            <a:endParaRPr lang="sv-SE" sz="4000" dirty="0" smtClean="0">
              <a:solidFill>
                <a:srgbClr val="70AD47"/>
              </a:solidFill>
              <a:latin typeface="Century Gothic" panose="020B0502020202020204" pitchFamily="34" charset="0"/>
            </a:endParaRP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upp 6"/>
          <p:cNvGrpSpPr/>
          <p:nvPr/>
        </p:nvGrpSpPr>
        <p:grpSpPr>
          <a:xfrm>
            <a:off x="7852069" y="2791774"/>
            <a:ext cx="2384149" cy="644513"/>
            <a:chOff x="9074420" y="2528173"/>
            <a:chExt cx="2384149" cy="644513"/>
          </a:xfrm>
        </p:grpSpPr>
        <p:sp>
          <p:nvSpPr>
            <p:cNvPr id="9" name="Högerpil 8"/>
            <p:cNvSpPr/>
            <p:nvPr/>
          </p:nvSpPr>
          <p:spPr>
            <a:xfrm rot="9936501">
              <a:off x="9074420" y="2598777"/>
              <a:ext cx="1848009" cy="573909"/>
            </a:xfrm>
            <a:prstGeom prst="rightArrow">
              <a:avLst/>
            </a:prstGeom>
            <a:solidFill>
              <a:srgbClr val="92D050"/>
            </a:solidFill>
            <a:effectLst>
              <a:outerShdw blurRad="50800" dist="38100" dir="2700000" sx="102000" sy="102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rot="20696024">
              <a:off x="9819480" y="2528173"/>
              <a:ext cx="1639089" cy="369332"/>
            </a:xfrm>
            <a:prstGeom prst="rect">
              <a:avLst/>
            </a:prstGeom>
            <a:noFill/>
          </p:spPr>
          <p:txBody>
            <a:bodyPr wrap="square" rtlCol="0">
              <a:spAutoFit/>
            </a:bodyPr>
            <a:lstStyle/>
            <a:p>
              <a:r>
                <a:rPr lang="sv-SE" b="1" dirty="0" smtClean="0">
                  <a:solidFill>
                    <a:schemeClr val="bg1"/>
                  </a:solidFill>
                  <a:latin typeface="Corbel" panose="020B0503020204020204" pitchFamily="34" charset="0"/>
                </a:rPr>
                <a:t>Elev</a:t>
              </a:r>
              <a:endParaRPr lang="sv-SE" b="1" dirty="0">
                <a:solidFill>
                  <a:schemeClr val="bg1"/>
                </a:solidFill>
                <a:latin typeface="Corbel" panose="020B0503020204020204" pitchFamily="34" charset="0"/>
              </a:endParaRPr>
            </a:p>
          </p:txBody>
        </p:sp>
      </p:grpSp>
      <p:grpSp>
        <p:nvGrpSpPr>
          <p:cNvPr id="11" name="Grupp 10"/>
          <p:cNvGrpSpPr/>
          <p:nvPr/>
        </p:nvGrpSpPr>
        <p:grpSpPr>
          <a:xfrm>
            <a:off x="4460381" y="4989712"/>
            <a:ext cx="2080879" cy="573909"/>
            <a:chOff x="2166255" y="4660528"/>
            <a:chExt cx="2080879" cy="573909"/>
          </a:xfrm>
        </p:grpSpPr>
        <p:sp>
          <p:nvSpPr>
            <p:cNvPr id="12" name="Högerpil 11"/>
            <p:cNvSpPr/>
            <p:nvPr/>
          </p:nvSpPr>
          <p:spPr>
            <a:xfrm>
              <a:off x="2166255" y="4660528"/>
              <a:ext cx="1848009" cy="573909"/>
            </a:xfrm>
            <a:prstGeom prst="rightArrow">
              <a:avLst/>
            </a:prstGeom>
            <a:solidFill>
              <a:srgbClr val="92D050"/>
            </a:solidFill>
            <a:effectLst>
              <a:outerShdw blurRad="50800" dist="38100" dir="2700000" sx="102000" sy="102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p:cNvSpPr txBox="1"/>
            <p:nvPr/>
          </p:nvSpPr>
          <p:spPr>
            <a:xfrm>
              <a:off x="2550415" y="4773645"/>
              <a:ext cx="1696719" cy="369332"/>
            </a:xfrm>
            <a:prstGeom prst="rect">
              <a:avLst/>
            </a:prstGeom>
            <a:noFill/>
          </p:spPr>
          <p:txBody>
            <a:bodyPr wrap="square" rtlCol="0">
              <a:spAutoFit/>
            </a:bodyPr>
            <a:lstStyle/>
            <a:p>
              <a:r>
                <a:rPr lang="sv-SE" b="1" dirty="0" smtClean="0">
                  <a:solidFill>
                    <a:schemeClr val="bg1"/>
                  </a:solidFill>
                  <a:latin typeface="Corbel" panose="020B0503020204020204" pitchFamily="34" charset="0"/>
                </a:rPr>
                <a:t>Uppgift</a:t>
              </a:r>
              <a:endParaRPr lang="sv-SE" b="1" dirty="0">
                <a:solidFill>
                  <a:schemeClr val="bg1"/>
                </a:solidFill>
                <a:latin typeface="Corbel" panose="020B0503020204020204" pitchFamily="34" charset="0"/>
              </a:endParaRPr>
            </a:p>
          </p:txBody>
        </p:sp>
      </p:grpSp>
    </p:spTree>
    <p:extLst>
      <p:ext uri="{BB962C8B-B14F-4D97-AF65-F5344CB8AC3E}">
        <p14:creationId xmlns:p14="http://schemas.microsoft.com/office/powerpoint/2010/main" val="2908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446550"/>
          </a:xfrm>
          <a:prstGeom prst="rect">
            <a:avLst/>
          </a:prstGeom>
          <a:noFill/>
        </p:spPr>
        <p:txBody>
          <a:bodyPr wrap="square" rtlCol="0">
            <a:spAutoFit/>
          </a:bodyPr>
          <a:lstStyle/>
          <a:p>
            <a:pPr algn="ctr"/>
            <a:r>
              <a:rPr lang="sv-SE" sz="3200" dirty="0" smtClean="0">
                <a:solidFill>
                  <a:srgbClr val="70AD47"/>
                </a:solidFill>
                <a:latin typeface="Century Gothic" panose="020B0502020202020204" pitchFamily="34" charset="0"/>
              </a:rPr>
              <a:t>God återkoppling 2: Beskrivande</a:t>
            </a:r>
            <a:endParaRPr lang="sv-SE" sz="4000" dirty="0" smtClean="0">
              <a:solidFill>
                <a:srgbClr val="70AD47"/>
              </a:solidFill>
              <a:latin typeface="Century Gothic" panose="020B0502020202020204" pitchFamily="34" charset="0"/>
            </a:endParaRP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Bildtext 1 (dekorstreck) 1"/>
          <p:cNvSpPr/>
          <p:nvPr/>
        </p:nvSpPr>
        <p:spPr>
          <a:xfrm>
            <a:off x="9202330" y="2651690"/>
            <a:ext cx="2249424" cy="1174398"/>
          </a:xfrm>
          <a:prstGeom prst="accentCallout1">
            <a:avLst>
              <a:gd name="adj1" fmla="val 18750"/>
              <a:gd name="adj2" fmla="val -8333"/>
              <a:gd name="adj3" fmla="val 99264"/>
              <a:gd name="adj4" fmla="val -570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latin typeface="Corbel" panose="020B0503020204020204" pitchFamily="34" charset="0"/>
              </a:rPr>
              <a:t>Du tar upp argument både för och emot. Dina argument är underbyggda med värderingar. </a:t>
            </a:r>
            <a:endParaRPr lang="sv-SE" dirty="0">
              <a:solidFill>
                <a:schemeClr val="tx1"/>
              </a:solidFill>
              <a:latin typeface="Corbel" panose="020B0503020204020204" pitchFamily="34" charset="0"/>
            </a:endParaRPr>
          </a:p>
        </p:txBody>
      </p:sp>
      <p:sp>
        <p:nvSpPr>
          <p:cNvPr id="14" name="Bildtext 1 (dekorstreck) 13"/>
          <p:cNvSpPr/>
          <p:nvPr/>
        </p:nvSpPr>
        <p:spPr>
          <a:xfrm>
            <a:off x="9095232" y="4673800"/>
            <a:ext cx="2249424" cy="1174398"/>
          </a:xfrm>
          <a:prstGeom prst="accentCallout1">
            <a:avLst>
              <a:gd name="adj1" fmla="val 18750"/>
              <a:gd name="adj2" fmla="val -8333"/>
              <a:gd name="adj3" fmla="val -3513"/>
              <a:gd name="adj4" fmla="val -411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latin typeface="Corbel" panose="020B0503020204020204" pitchFamily="34" charset="0"/>
              </a:rPr>
              <a:t>Din argumentation är välutvecklad.   </a:t>
            </a:r>
            <a:endParaRPr lang="sv-SE" dirty="0">
              <a:solidFill>
                <a:schemeClr val="tx1"/>
              </a:solidFill>
              <a:latin typeface="Corbel" panose="020B0503020204020204" pitchFamily="34" charset="0"/>
            </a:endParaRPr>
          </a:p>
        </p:txBody>
      </p:sp>
      <p:sp>
        <p:nvSpPr>
          <p:cNvPr id="3" name="Bildtext 3 (dekorstreck) 2"/>
          <p:cNvSpPr/>
          <p:nvPr/>
        </p:nvSpPr>
        <p:spPr>
          <a:xfrm>
            <a:off x="3136392" y="2630837"/>
            <a:ext cx="2139696" cy="1195251"/>
          </a:xfrm>
          <a:prstGeom prst="accentCallout3">
            <a:avLst>
              <a:gd name="adj1" fmla="val 18750"/>
              <a:gd name="adj2" fmla="val -8333"/>
              <a:gd name="adj3" fmla="val 18750"/>
              <a:gd name="adj4" fmla="val -16667"/>
              <a:gd name="adj5" fmla="val 117596"/>
              <a:gd name="adj6" fmla="val -14958"/>
              <a:gd name="adj7" fmla="val 134384"/>
              <a:gd name="adj8" fmla="val 1113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dirty="0">
                <a:solidFill>
                  <a:prstClr val="black"/>
                </a:solidFill>
                <a:latin typeface="Corbel" panose="020B0503020204020204" pitchFamily="34" charset="0"/>
              </a:rPr>
              <a:t>Din argumentation är </a:t>
            </a:r>
            <a:r>
              <a:rPr lang="sv-SE" dirty="0" smtClean="0">
                <a:solidFill>
                  <a:prstClr val="black"/>
                </a:solidFill>
                <a:latin typeface="Corbel" panose="020B0503020204020204" pitchFamily="34" charset="0"/>
              </a:rPr>
              <a:t>bra.   </a:t>
            </a:r>
            <a:endParaRPr lang="sv-SE" dirty="0">
              <a:solidFill>
                <a:prstClr val="black"/>
              </a:solidFill>
              <a:latin typeface="Corbel" panose="020B0503020204020204" pitchFamily="34" charset="0"/>
            </a:endParaRPr>
          </a:p>
        </p:txBody>
      </p:sp>
      <p:sp>
        <p:nvSpPr>
          <p:cNvPr id="16" name="Bildtext 3 (dekorstreck) 15"/>
          <p:cNvSpPr/>
          <p:nvPr/>
        </p:nvSpPr>
        <p:spPr>
          <a:xfrm>
            <a:off x="2895725" y="4683633"/>
            <a:ext cx="2139696" cy="1195251"/>
          </a:xfrm>
          <a:prstGeom prst="accentCallout3">
            <a:avLst>
              <a:gd name="adj1" fmla="val 18750"/>
              <a:gd name="adj2" fmla="val -8333"/>
              <a:gd name="adj3" fmla="val 18750"/>
              <a:gd name="adj4" fmla="val -16667"/>
              <a:gd name="adj5" fmla="val -32349"/>
              <a:gd name="adj6" fmla="val -14958"/>
              <a:gd name="adj7" fmla="val -24742"/>
              <a:gd name="adj8" fmla="val 1211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dirty="0" smtClean="0">
                <a:solidFill>
                  <a:prstClr val="black"/>
                </a:solidFill>
                <a:latin typeface="Corbel" panose="020B0503020204020204" pitchFamily="34" charset="0"/>
              </a:rPr>
              <a:t>Du är bra på att argumentera.   </a:t>
            </a:r>
            <a:endParaRPr lang="sv-SE" dirty="0">
              <a:solidFill>
                <a:prstClr val="black"/>
              </a:solidFill>
              <a:latin typeface="Corbel" panose="020B0503020204020204" pitchFamily="34" charset="0"/>
            </a:endParaRPr>
          </a:p>
        </p:txBody>
      </p:sp>
    </p:spTree>
    <p:extLst>
      <p:ext uri="{BB962C8B-B14F-4D97-AF65-F5344CB8AC3E}">
        <p14:creationId xmlns:p14="http://schemas.microsoft.com/office/powerpoint/2010/main" val="284948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077218"/>
          </a:xfrm>
          <a:prstGeom prst="rect">
            <a:avLst/>
          </a:prstGeom>
          <a:noFill/>
        </p:spPr>
        <p:txBody>
          <a:bodyPr wrap="square" rtlCol="0">
            <a:spAutoFit/>
          </a:bodyPr>
          <a:lstStyle/>
          <a:p>
            <a:pPr algn="ctr"/>
            <a:r>
              <a:rPr lang="sv-SE" sz="3200" dirty="0">
                <a:solidFill>
                  <a:srgbClr val="70AD47"/>
                </a:solidFill>
                <a:latin typeface="Century Gothic" panose="020B0502020202020204" pitchFamily="34" charset="0"/>
              </a:rPr>
              <a:t>Undvik möjligheter till </a:t>
            </a:r>
            <a:r>
              <a:rPr lang="sv-SE" sz="3200" dirty="0" smtClean="0">
                <a:solidFill>
                  <a:srgbClr val="70AD47"/>
                </a:solidFill>
                <a:latin typeface="Century Gothic" panose="020B0502020202020204" pitchFamily="34" charset="0"/>
              </a:rPr>
              <a:t>jämförelser!</a:t>
            </a:r>
            <a:endParaRPr lang="sv-SE" sz="3200" dirty="0">
              <a:solidFill>
                <a:srgbClr val="70AD47"/>
              </a:solidFill>
              <a:latin typeface="Century Gothic" panose="020B0502020202020204" pitchFamily="34" charset="0"/>
            </a:endParaRPr>
          </a:p>
          <a:p>
            <a:pPr marL="514350" indent="-514350">
              <a:buAutoNum type="arabicPeriod"/>
            </a:pPr>
            <a:endParaRPr lang="en-US" sz="3200" dirty="0" smtClean="0">
              <a:solidFill>
                <a:prstClr val="black"/>
              </a:solidFill>
              <a:latin typeface="ScalaSansLF-Regular" panose="02000503000000000000" pitchFamily="2" charset="0"/>
            </a:endParaRPr>
          </a:p>
        </p:txBody>
      </p:sp>
      <p:cxnSp>
        <p:nvCxnSpPr>
          <p:cNvPr id="8" name="Rak 7"/>
          <p:cNvCxnSpPr/>
          <p:nvPr/>
        </p:nvCxnSpPr>
        <p:spPr>
          <a:xfrm>
            <a:off x="3977476" y="231471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Bildobjekt 5"/>
          <p:cNvPicPr/>
          <p:nvPr/>
        </p:nvPicPr>
        <p:blipFill rotWithShape="1">
          <a:blip r:embed="rId2">
            <a:extLst>
              <a:ext uri="{28A0092B-C50C-407E-A947-70E740481C1C}">
                <a14:useLocalDpi xmlns:a14="http://schemas.microsoft.com/office/drawing/2010/main" val="0"/>
              </a:ext>
            </a:extLst>
          </a:blip>
          <a:srcRect t="52009" b="25044"/>
          <a:stretch/>
        </p:blipFill>
        <p:spPr bwMode="auto">
          <a:xfrm>
            <a:off x="2193663" y="4034118"/>
            <a:ext cx="9830194" cy="1268829"/>
          </a:xfrm>
          <a:prstGeom prst="rect">
            <a:avLst/>
          </a:prstGeom>
          <a:ln>
            <a:noFill/>
          </a:ln>
          <a:extLst>
            <a:ext uri="{53640926-AAD7-44D8-BBD7-CCE9431645EC}">
              <a14:shadowObscured xmlns:a14="http://schemas.microsoft.com/office/drawing/2010/main"/>
            </a:ext>
          </a:extLst>
        </p:spPr>
      </p:pic>
      <p:grpSp>
        <p:nvGrpSpPr>
          <p:cNvPr id="3" name="Grupp 2"/>
          <p:cNvGrpSpPr/>
          <p:nvPr/>
        </p:nvGrpSpPr>
        <p:grpSpPr>
          <a:xfrm>
            <a:off x="3368767" y="4975411"/>
            <a:ext cx="5950045" cy="923330"/>
            <a:chOff x="3368767" y="4975411"/>
            <a:chExt cx="5950045" cy="923330"/>
          </a:xfrm>
        </p:grpSpPr>
        <p:sp>
          <p:nvSpPr>
            <p:cNvPr id="2" name="textruta 1"/>
            <p:cNvSpPr txBox="1"/>
            <p:nvPr/>
          </p:nvSpPr>
          <p:spPr>
            <a:xfrm>
              <a:off x="7516906" y="4975411"/>
              <a:ext cx="1801906" cy="923330"/>
            </a:xfrm>
            <a:prstGeom prst="rect">
              <a:avLst/>
            </a:prstGeom>
            <a:noFill/>
          </p:spPr>
          <p:txBody>
            <a:bodyPr wrap="square" rtlCol="0">
              <a:spAutoFit/>
            </a:bodyPr>
            <a:lstStyle/>
            <a:p>
              <a:pPr algn="ctr"/>
              <a:r>
                <a:rPr lang="sv-SE" dirty="0" smtClean="0">
                  <a:latin typeface="Candara" panose="020E0502030303020204" pitchFamily="34" charset="0"/>
                </a:rPr>
                <a:t>32 poäng</a:t>
              </a:r>
            </a:p>
            <a:p>
              <a:pPr algn="ctr"/>
              <a:r>
                <a:rPr lang="sv-SE" dirty="0" smtClean="0">
                  <a:latin typeface="Candara" panose="020E0502030303020204" pitchFamily="34" charset="0"/>
                </a:rPr>
                <a:t>B</a:t>
              </a:r>
            </a:p>
            <a:p>
              <a:pPr algn="ctr"/>
              <a:r>
                <a:rPr lang="sv-SE" dirty="0" smtClean="0">
                  <a:latin typeface="Candara" panose="020E0502030303020204" pitchFamily="34" charset="0"/>
                </a:rPr>
                <a:t>Goda kunskaper</a:t>
              </a:r>
              <a:endParaRPr lang="sv-SE" dirty="0">
                <a:latin typeface="Candara" panose="020E0502030303020204" pitchFamily="34" charset="0"/>
              </a:endParaRPr>
            </a:p>
          </p:txBody>
        </p:sp>
        <p:sp>
          <p:nvSpPr>
            <p:cNvPr id="7" name="textruta 6"/>
            <p:cNvSpPr txBox="1"/>
            <p:nvPr/>
          </p:nvSpPr>
          <p:spPr>
            <a:xfrm>
              <a:off x="3368767" y="4975411"/>
              <a:ext cx="2565869" cy="923330"/>
            </a:xfrm>
            <a:prstGeom prst="rect">
              <a:avLst/>
            </a:prstGeom>
            <a:noFill/>
          </p:spPr>
          <p:txBody>
            <a:bodyPr wrap="square" rtlCol="0">
              <a:spAutoFit/>
            </a:bodyPr>
            <a:lstStyle/>
            <a:p>
              <a:pPr algn="ctr"/>
              <a:r>
                <a:rPr lang="sv-SE" dirty="0" smtClean="0">
                  <a:latin typeface="Candara" panose="020E0502030303020204" pitchFamily="34" charset="0"/>
                </a:rPr>
                <a:t>24 poäng</a:t>
              </a:r>
            </a:p>
            <a:p>
              <a:pPr algn="ctr"/>
              <a:r>
                <a:rPr lang="sv-SE" dirty="0" smtClean="0">
                  <a:latin typeface="Candara" panose="020E0502030303020204" pitchFamily="34" charset="0"/>
                </a:rPr>
                <a:t>D</a:t>
              </a:r>
            </a:p>
            <a:p>
              <a:pPr algn="ctr"/>
              <a:r>
                <a:rPr lang="sv-SE" dirty="0" smtClean="0">
                  <a:latin typeface="Candara" panose="020E0502030303020204" pitchFamily="34" charset="0"/>
                </a:rPr>
                <a:t>Mindre goda kunskaper</a:t>
              </a:r>
              <a:endParaRPr lang="sv-SE" dirty="0">
                <a:latin typeface="Candara" panose="020E0502030303020204" pitchFamily="34" charset="0"/>
              </a:endParaRPr>
            </a:p>
          </p:txBody>
        </p:sp>
      </p:grpSp>
    </p:spTree>
    <p:extLst>
      <p:ext uri="{BB962C8B-B14F-4D97-AF65-F5344CB8AC3E}">
        <p14:creationId xmlns:p14="http://schemas.microsoft.com/office/powerpoint/2010/main" val="26644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077218"/>
          </a:xfrm>
          <a:prstGeom prst="rect">
            <a:avLst/>
          </a:prstGeom>
          <a:noFill/>
        </p:spPr>
        <p:txBody>
          <a:bodyPr wrap="square" rtlCol="0">
            <a:spAutoFit/>
          </a:bodyPr>
          <a:lstStyle/>
          <a:p>
            <a:pPr algn="ctr"/>
            <a:r>
              <a:rPr lang="sv-SE" sz="3200" dirty="0">
                <a:solidFill>
                  <a:srgbClr val="70AD47"/>
                </a:solidFill>
                <a:latin typeface="Century Gothic" panose="020B0502020202020204" pitchFamily="34" charset="0"/>
              </a:rPr>
              <a:t>Undvik möjligheter till </a:t>
            </a:r>
            <a:r>
              <a:rPr lang="sv-SE" sz="3200" dirty="0" smtClean="0">
                <a:solidFill>
                  <a:srgbClr val="70AD47"/>
                </a:solidFill>
                <a:latin typeface="Century Gothic" panose="020B0502020202020204" pitchFamily="34" charset="0"/>
              </a:rPr>
              <a:t>jämförelser!</a:t>
            </a:r>
            <a:endParaRPr lang="sv-SE" sz="3600" dirty="0" smtClean="0">
              <a:solidFill>
                <a:prstClr val="black"/>
              </a:solidFill>
              <a:latin typeface="ScalaSansLF-Regular" panose="02000503000000000000" pitchFamily="2" charset="0"/>
            </a:endParaRPr>
          </a:p>
          <a:p>
            <a:pPr marL="514350" indent="-514350">
              <a:buAutoNum type="arabicPeriod"/>
            </a:pPr>
            <a:endParaRPr lang="en-US" sz="3200" dirty="0" smtClean="0">
              <a:solidFill>
                <a:prstClr val="black"/>
              </a:solidFill>
              <a:latin typeface="ScalaSansLF-Regular" panose="02000503000000000000" pitchFamily="2" charset="0"/>
            </a:endParaRPr>
          </a:p>
        </p:txBody>
      </p:sp>
      <p:cxnSp>
        <p:nvCxnSpPr>
          <p:cNvPr id="8" name="Rak 7"/>
          <p:cNvCxnSpPr/>
          <p:nvPr/>
        </p:nvCxnSpPr>
        <p:spPr>
          <a:xfrm>
            <a:off x="3977476" y="231471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Bildobjekt 5"/>
          <p:cNvPicPr/>
          <p:nvPr/>
        </p:nvPicPr>
        <p:blipFill rotWithShape="1">
          <a:blip r:embed="rId2">
            <a:extLst>
              <a:ext uri="{28A0092B-C50C-407E-A947-70E740481C1C}">
                <a14:useLocalDpi xmlns:a14="http://schemas.microsoft.com/office/drawing/2010/main" val="0"/>
              </a:ext>
            </a:extLst>
          </a:blip>
          <a:srcRect t="52009" b="35345"/>
          <a:stretch/>
        </p:blipFill>
        <p:spPr bwMode="auto">
          <a:xfrm>
            <a:off x="2193663" y="4034118"/>
            <a:ext cx="9830194" cy="699247"/>
          </a:xfrm>
          <a:prstGeom prst="rect">
            <a:avLst/>
          </a:prstGeom>
          <a:ln>
            <a:noFill/>
          </a:ln>
          <a:extLst>
            <a:ext uri="{53640926-AAD7-44D8-BBD7-CCE9431645EC}">
              <a14:shadowObscured xmlns:a14="http://schemas.microsoft.com/office/drawing/2010/main"/>
            </a:ext>
          </a:extLst>
        </p:spPr>
      </p:pic>
      <p:sp>
        <p:nvSpPr>
          <p:cNvPr id="2" name="textruta 1"/>
          <p:cNvSpPr txBox="1"/>
          <p:nvPr/>
        </p:nvSpPr>
        <p:spPr>
          <a:xfrm>
            <a:off x="7516906" y="5113909"/>
            <a:ext cx="1801906" cy="646331"/>
          </a:xfrm>
          <a:prstGeom prst="rect">
            <a:avLst/>
          </a:prstGeom>
          <a:noFill/>
        </p:spPr>
        <p:txBody>
          <a:bodyPr wrap="square" rtlCol="0">
            <a:spAutoFit/>
          </a:bodyPr>
          <a:lstStyle/>
          <a:p>
            <a:pPr algn="ctr"/>
            <a:r>
              <a:rPr lang="sv-SE" i="1" dirty="0" smtClean="0">
                <a:latin typeface="Candara" panose="020E0502030303020204" pitchFamily="34" charset="0"/>
              </a:rPr>
              <a:t>Z</a:t>
            </a:r>
            <a:r>
              <a:rPr lang="sv-SE" dirty="0" smtClean="0">
                <a:latin typeface="Candara" panose="020E0502030303020204" pitchFamily="34" charset="0"/>
              </a:rPr>
              <a:t> är bra</a:t>
            </a:r>
          </a:p>
          <a:p>
            <a:pPr algn="ctr"/>
            <a:r>
              <a:rPr lang="sv-SE" i="1" dirty="0" smtClean="0">
                <a:latin typeface="Candara" panose="020E0502030303020204" pitchFamily="34" charset="0"/>
              </a:rPr>
              <a:t>Q</a:t>
            </a:r>
            <a:r>
              <a:rPr lang="sv-SE" dirty="0" smtClean="0">
                <a:latin typeface="Candara" panose="020E0502030303020204" pitchFamily="34" charset="0"/>
              </a:rPr>
              <a:t> kan bli bättre</a:t>
            </a:r>
            <a:endParaRPr lang="sv-SE" dirty="0">
              <a:latin typeface="Candara" panose="020E0502030303020204" pitchFamily="34" charset="0"/>
            </a:endParaRPr>
          </a:p>
        </p:txBody>
      </p:sp>
      <p:sp>
        <p:nvSpPr>
          <p:cNvPr id="7" name="textruta 6"/>
          <p:cNvSpPr txBox="1"/>
          <p:nvPr/>
        </p:nvSpPr>
        <p:spPr>
          <a:xfrm>
            <a:off x="3368767" y="5113910"/>
            <a:ext cx="2565869" cy="646331"/>
          </a:xfrm>
          <a:prstGeom prst="rect">
            <a:avLst/>
          </a:prstGeom>
          <a:noFill/>
        </p:spPr>
        <p:txBody>
          <a:bodyPr wrap="square" rtlCol="0">
            <a:spAutoFit/>
          </a:bodyPr>
          <a:lstStyle/>
          <a:p>
            <a:pPr algn="ctr"/>
            <a:r>
              <a:rPr lang="sv-SE" i="1" dirty="0" smtClean="0">
                <a:latin typeface="Candara" panose="020E0502030303020204" pitchFamily="34" charset="0"/>
              </a:rPr>
              <a:t>X</a:t>
            </a:r>
            <a:r>
              <a:rPr lang="sv-SE" dirty="0" smtClean="0">
                <a:latin typeface="Candara" panose="020E0502030303020204" pitchFamily="34" charset="0"/>
              </a:rPr>
              <a:t> är bra</a:t>
            </a:r>
            <a:br>
              <a:rPr lang="sv-SE" dirty="0" smtClean="0">
                <a:latin typeface="Candara" panose="020E0502030303020204" pitchFamily="34" charset="0"/>
              </a:rPr>
            </a:br>
            <a:r>
              <a:rPr lang="sv-SE" i="1" dirty="0" smtClean="0">
                <a:latin typeface="Candara" panose="020E0502030303020204" pitchFamily="34" charset="0"/>
              </a:rPr>
              <a:t>Y</a:t>
            </a:r>
            <a:r>
              <a:rPr lang="sv-SE" dirty="0" smtClean="0">
                <a:latin typeface="Candara" panose="020E0502030303020204" pitchFamily="34" charset="0"/>
              </a:rPr>
              <a:t> kan bli bättre</a:t>
            </a:r>
            <a:endParaRPr lang="sv-SE" dirty="0">
              <a:latin typeface="Candara" panose="020E0502030303020204" pitchFamily="34" charset="0"/>
            </a:endParaRPr>
          </a:p>
        </p:txBody>
      </p:sp>
    </p:spTree>
    <p:extLst>
      <p:ext uri="{BB962C8B-B14F-4D97-AF65-F5344CB8AC3E}">
        <p14:creationId xmlns:p14="http://schemas.microsoft.com/office/powerpoint/2010/main" val="750531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446550"/>
          </a:xfrm>
          <a:prstGeom prst="rect">
            <a:avLst/>
          </a:prstGeom>
          <a:noFill/>
        </p:spPr>
        <p:txBody>
          <a:bodyPr wrap="square" rtlCol="0">
            <a:spAutoFit/>
          </a:bodyPr>
          <a:lstStyle/>
          <a:p>
            <a:pPr algn="ctr"/>
            <a:r>
              <a:rPr lang="sv-SE" sz="3200" dirty="0" smtClean="0">
                <a:solidFill>
                  <a:srgbClr val="70AD47"/>
                </a:solidFill>
                <a:latin typeface="Century Gothic" panose="020B0502020202020204" pitchFamily="34" charset="0"/>
              </a:rPr>
              <a:t>God återkoppling 3: Framåtsyftande</a:t>
            </a:r>
            <a:endParaRPr lang="sv-SE" sz="4000" dirty="0" smtClean="0">
              <a:solidFill>
                <a:srgbClr val="70AD47"/>
              </a:solidFill>
              <a:latin typeface="Century Gothic" panose="020B0502020202020204" pitchFamily="34" charset="0"/>
            </a:endParaRP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Bildtext 1 (dekorstreck) 1"/>
          <p:cNvSpPr/>
          <p:nvPr/>
        </p:nvSpPr>
        <p:spPr>
          <a:xfrm>
            <a:off x="9202330" y="2651690"/>
            <a:ext cx="2249424" cy="1174398"/>
          </a:xfrm>
          <a:prstGeom prst="accentCallout1">
            <a:avLst>
              <a:gd name="adj1" fmla="val 18750"/>
              <a:gd name="adj2" fmla="val -8333"/>
              <a:gd name="adj3" fmla="val 99264"/>
              <a:gd name="adj4" fmla="val -570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latin typeface="Corbel" panose="020B0503020204020204" pitchFamily="34" charset="0"/>
              </a:rPr>
              <a:t>Du tar upp argument både för och emot. Dina argument är underbyggda med värderingar. </a:t>
            </a:r>
            <a:endParaRPr lang="sv-SE" dirty="0">
              <a:solidFill>
                <a:schemeClr val="tx1"/>
              </a:solidFill>
              <a:latin typeface="Corbel" panose="020B0503020204020204" pitchFamily="34" charset="0"/>
            </a:endParaRPr>
          </a:p>
        </p:txBody>
      </p:sp>
      <p:sp>
        <p:nvSpPr>
          <p:cNvPr id="14" name="Bildtext 1 (dekorstreck) 13"/>
          <p:cNvSpPr/>
          <p:nvPr/>
        </p:nvSpPr>
        <p:spPr>
          <a:xfrm>
            <a:off x="9095232" y="4673800"/>
            <a:ext cx="2609088" cy="1174398"/>
          </a:xfrm>
          <a:prstGeom prst="accentCallout1">
            <a:avLst>
              <a:gd name="adj1" fmla="val 18750"/>
              <a:gd name="adj2" fmla="val -8333"/>
              <a:gd name="adj3" fmla="val -3513"/>
              <a:gd name="adj4" fmla="val -411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latin typeface="Corbel" panose="020B0503020204020204" pitchFamily="34" charset="0"/>
              </a:rPr>
              <a:t>Goda argument bör underbyggas av fakta.</a:t>
            </a:r>
          </a:p>
          <a:p>
            <a:pPr algn="ctr"/>
            <a:endParaRPr lang="sv-SE" dirty="0">
              <a:solidFill>
                <a:schemeClr val="tx1"/>
              </a:solidFill>
              <a:latin typeface="Corbel" panose="020B0503020204020204" pitchFamily="34" charset="0"/>
            </a:endParaRPr>
          </a:p>
          <a:p>
            <a:pPr algn="ctr"/>
            <a:r>
              <a:rPr lang="sv-SE" dirty="0" smtClean="0">
                <a:solidFill>
                  <a:schemeClr val="tx1"/>
                </a:solidFill>
                <a:latin typeface="Corbel" panose="020B0503020204020204" pitchFamily="34" charset="0"/>
              </a:rPr>
              <a:t>Finns det fakta som stödjer dina argument?   </a:t>
            </a:r>
            <a:endParaRPr lang="sv-SE" dirty="0">
              <a:solidFill>
                <a:schemeClr val="tx1"/>
              </a:solidFill>
              <a:latin typeface="Corbel" panose="020B0503020204020204" pitchFamily="34" charset="0"/>
            </a:endParaRPr>
          </a:p>
        </p:txBody>
      </p:sp>
    </p:spTree>
    <p:extLst>
      <p:ext uri="{BB962C8B-B14F-4D97-AF65-F5344CB8AC3E}">
        <p14:creationId xmlns:p14="http://schemas.microsoft.com/office/powerpoint/2010/main" val="139189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569660"/>
          </a:xfrm>
          <a:prstGeom prst="rect">
            <a:avLst/>
          </a:prstGeom>
          <a:noFill/>
        </p:spPr>
        <p:txBody>
          <a:bodyPr wrap="square" rtlCol="0">
            <a:spAutoFit/>
          </a:bodyPr>
          <a:lstStyle/>
          <a:p>
            <a:pPr lvl="0" algn="ctr"/>
            <a:r>
              <a:rPr lang="sv-SE" sz="3200" dirty="0">
                <a:solidFill>
                  <a:srgbClr val="70AD47"/>
                </a:solidFill>
                <a:latin typeface="Century Gothic" panose="020B0502020202020204" pitchFamily="34" charset="0"/>
              </a:rPr>
              <a:t>God återkoppling </a:t>
            </a:r>
            <a:r>
              <a:rPr lang="sv-SE" sz="3200" dirty="0" smtClean="0">
                <a:solidFill>
                  <a:srgbClr val="70AD47"/>
                </a:solidFill>
                <a:latin typeface="Century Gothic" panose="020B0502020202020204" pitchFamily="34" charset="0"/>
              </a:rPr>
              <a:t>4: Användbar</a:t>
            </a:r>
            <a:endParaRPr lang="sv-SE" sz="2800" dirty="0">
              <a:solidFill>
                <a:prstClr val="black"/>
              </a:solidFill>
              <a:latin typeface="ScalaSansLF-Regular" panose="02000503000000000000" pitchFamily="2" charset="0"/>
            </a:endParaRPr>
          </a:p>
          <a:p>
            <a:endParaRPr lang="en-US" sz="3200" dirty="0" smtClean="0">
              <a:solidFill>
                <a:prstClr val="black"/>
              </a:solidFill>
              <a:latin typeface="ScalaSansLF-Regular" panose="02000503000000000000" pitchFamily="2" charset="0"/>
            </a:endParaRPr>
          </a:p>
          <a:p>
            <a:endParaRPr lang="sv-SE" sz="3200" dirty="0" smtClean="0">
              <a:solidFill>
                <a:prstClr val="black"/>
              </a:solidFill>
              <a:latin typeface="ScalaSansLF-Regular" panose="02000503000000000000" pitchFamily="2" charset="0"/>
            </a:endParaRPr>
          </a:p>
        </p:txBody>
      </p:sp>
      <p:cxnSp>
        <p:nvCxnSpPr>
          <p:cNvPr id="8" name="Rak 7"/>
          <p:cNvCxnSpPr/>
          <p:nvPr/>
        </p:nvCxnSpPr>
        <p:spPr>
          <a:xfrm>
            <a:off x="3977476" y="231471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Bildobjekt 18"/>
          <p:cNvPicPr>
            <a:picLocks noChangeAspect="1"/>
          </p:cNvPicPr>
          <p:nvPr/>
        </p:nvPicPr>
        <p:blipFill rotWithShape="1">
          <a:blip r:embed="rId2"/>
          <a:srcRect l="45492" t="36621" r="13998" b="9864"/>
          <a:stretch/>
        </p:blipFill>
        <p:spPr>
          <a:xfrm>
            <a:off x="5403302" y="3112073"/>
            <a:ext cx="3749171" cy="2785908"/>
          </a:xfrm>
          <a:prstGeom prst="rect">
            <a:avLst/>
          </a:prstGeom>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8130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341632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kamratbedömning</a:t>
            </a:r>
          </a:p>
          <a:p>
            <a:endParaRPr lang="sv-SE" sz="3600" dirty="0" smtClean="0">
              <a:solidFill>
                <a:prstClr val="black"/>
              </a:solidFill>
              <a:latin typeface="ScalaSansLF-Regular" panose="02000503000000000000" pitchFamily="2" charset="0"/>
            </a:endParaRPr>
          </a:p>
          <a:p>
            <a:r>
              <a:rPr lang="nl-NL" sz="2800" dirty="0" smtClean="0">
                <a:solidFill>
                  <a:prstClr val="black"/>
                </a:solidFill>
                <a:latin typeface="Candara" panose="020E0502030303020204" pitchFamily="34" charset="0"/>
              </a:rPr>
              <a:t>Topping (1998)				</a:t>
            </a:r>
            <a:r>
              <a:rPr lang="en-US" sz="2800" dirty="0" smtClean="0">
                <a:solidFill>
                  <a:prstClr val="black"/>
                </a:solidFill>
                <a:latin typeface="Candara" panose="020E0502030303020204" pitchFamily="34" charset="0"/>
              </a:rPr>
              <a:t>– 109 studier (HU)</a:t>
            </a:r>
            <a:endParaRPr lang="nl-NL" sz="2800" dirty="0" smtClean="0">
              <a:solidFill>
                <a:prstClr val="black"/>
              </a:solidFill>
              <a:latin typeface="Candara" panose="020E0502030303020204" pitchFamily="34" charset="0"/>
            </a:endParaRPr>
          </a:p>
          <a:p>
            <a:r>
              <a:rPr lang="nl-NL" sz="2800" dirty="0" smtClean="0">
                <a:solidFill>
                  <a:prstClr val="black"/>
                </a:solidFill>
                <a:latin typeface="Candara" panose="020E0502030303020204" pitchFamily="34" charset="0"/>
              </a:rPr>
              <a:t>Dochy m.fl. (1999)				</a:t>
            </a:r>
            <a:r>
              <a:rPr lang="en-US" sz="2800" dirty="0" smtClean="0">
                <a:solidFill>
                  <a:prstClr val="black"/>
                </a:solidFill>
                <a:latin typeface="Candara" panose="020E0502030303020204" pitchFamily="34" charset="0"/>
              </a:rPr>
              <a:t>– 63 studier (HU)</a:t>
            </a:r>
            <a:endParaRPr lang="nl-NL" sz="2800" dirty="0">
              <a:solidFill>
                <a:prstClr val="black"/>
              </a:solidFill>
              <a:latin typeface="Candara" panose="020E0502030303020204" pitchFamily="34" charset="0"/>
            </a:endParaRPr>
          </a:p>
          <a:p>
            <a:r>
              <a:rPr lang="nl-NL" sz="2800" dirty="0" smtClean="0">
                <a:solidFill>
                  <a:prstClr val="black"/>
                </a:solidFill>
                <a:latin typeface="Candara" panose="020E0502030303020204" pitchFamily="34" charset="0"/>
              </a:rPr>
              <a:t>Van Zundert m.fl. (2010)</a:t>
            </a:r>
            <a:r>
              <a:rPr lang="en-US" sz="2800" dirty="0" smtClean="0">
                <a:solidFill>
                  <a:prstClr val="black"/>
                </a:solidFill>
                <a:latin typeface="Candara" panose="020E0502030303020204" pitchFamily="34" charset="0"/>
              </a:rPr>
              <a:t> 	</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26 </a:t>
            </a:r>
            <a:r>
              <a:rPr lang="en-US" sz="2800" dirty="0">
                <a:solidFill>
                  <a:prstClr val="black"/>
                </a:solidFill>
                <a:latin typeface="Candara" panose="020E0502030303020204" pitchFamily="34" charset="0"/>
              </a:rPr>
              <a:t>studier</a:t>
            </a:r>
            <a:endParaRPr lang="en-US" sz="2800" dirty="0" smtClean="0">
              <a:solidFill>
                <a:prstClr val="black"/>
              </a:solidFill>
              <a:latin typeface="Candara" panose="020E0502030303020204" pitchFamily="34" charset="0"/>
            </a:endParaRPr>
          </a:p>
          <a:p>
            <a:r>
              <a:rPr lang="en-US" sz="2800" dirty="0" smtClean="0">
                <a:solidFill>
                  <a:prstClr val="black"/>
                </a:solidFill>
                <a:latin typeface="Candara" panose="020E0502030303020204" pitchFamily="34" charset="0"/>
              </a:rPr>
              <a:t>Double </a:t>
            </a:r>
            <a:r>
              <a:rPr lang="en-US" sz="2800" dirty="0" err="1" smtClean="0">
                <a:solidFill>
                  <a:prstClr val="black"/>
                </a:solidFill>
                <a:latin typeface="Candara" panose="020E0502030303020204" pitchFamily="34" charset="0"/>
              </a:rPr>
              <a:t>m.fl</a:t>
            </a:r>
            <a:r>
              <a:rPr lang="en-US" sz="2800" dirty="0" smtClean="0">
                <a:solidFill>
                  <a:prstClr val="black"/>
                </a:solidFill>
                <a:latin typeface="Candara" panose="020E0502030303020204" pitchFamily="34" charset="0"/>
              </a:rPr>
              <a:t>. (2018)</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55 studier (MA)</a:t>
            </a:r>
          </a:p>
          <a:p>
            <a:r>
              <a:rPr lang="en-US" sz="2800" dirty="0" smtClean="0">
                <a:solidFill>
                  <a:prstClr val="black"/>
                </a:solidFill>
                <a:latin typeface="Candara" panose="020E0502030303020204" pitchFamily="34" charset="0"/>
              </a:rPr>
              <a:t>Panadero, Jönsson &amp; Alqassab (2019) </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60 studier</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633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341632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kamratbedömning</a:t>
            </a:r>
          </a:p>
          <a:p>
            <a:endParaRPr lang="sv-SE" sz="3600" dirty="0" smtClean="0">
              <a:solidFill>
                <a:prstClr val="black"/>
              </a:solidFill>
              <a:latin typeface="ScalaSansLF-Regular" panose="02000503000000000000" pitchFamily="2" charset="0"/>
            </a:endParaRPr>
          </a:p>
          <a:p>
            <a:r>
              <a:rPr lang="en-US" sz="2800" dirty="0" smtClean="0">
                <a:solidFill>
                  <a:prstClr val="black"/>
                </a:solidFill>
                <a:latin typeface="Candara" panose="020E0502030303020204" pitchFamily="34" charset="0"/>
              </a:rPr>
              <a:t>»The </a:t>
            </a:r>
            <a:r>
              <a:rPr lang="en-US" sz="2800" dirty="0">
                <a:solidFill>
                  <a:prstClr val="black"/>
                </a:solidFill>
                <a:latin typeface="Candara" panose="020E0502030303020204" pitchFamily="34" charset="0"/>
              </a:rPr>
              <a:t>results suggest that peer assessment improves academic performance </a:t>
            </a:r>
            <a:r>
              <a:rPr lang="en-US" sz="2800" dirty="0" smtClean="0">
                <a:solidFill>
                  <a:prstClr val="black"/>
                </a:solidFill>
                <a:latin typeface="Candara" panose="020E0502030303020204" pitchFamily="34" charset="0"/>
              </a:rPr>
              <a:t>…and </a:t>
            </a:r>
            <a:r>
              <a:rPr lang="en-US" sz="2800" dirty="0">
                <a:solidFill>
                  <a:prstClr val="black"/>
                </a:solidFill>
                <a:latin typeface="Candara" panose="020E0502030303020204" pitchFamily="34" charset="0"/>
              </a:rPr>
              <a:t>is as effective as teacher assessment </a:t>
            </a:r>
            <a:r>
              <a:rPr lang="en-US" sz="2800" dirty="0" smtClean="0">
                <a:solidFill>
                  <a:prstClr val="black"/>
                </a:solidFill>
                <a:latin typeface="Candara" panose="020E0502030303020204" pitchFamily="34" charset="0"/>
              </a:rPr>
              <a:t>… The </a:t>
            </a:r>
            <a:r>
              <a:rPr lang="en-US" sz="2800" dirty="0">
                <a:solidFill>
                  <a:prstClr val="black"/>
                </a:solidFill>
                <a:latin typeface="Candara" panose="020E0502030303020204" pitchFamily="34" charset="0"/>
              </a:rPr>
              <a:t>effectiveness of peer assessment was </a:t>
            </a:r>
            <a:r>
              <a:rPr lang="en-US" sz="2800" dirty="0" err="1">
                <a:solidFill>
                  <a:prstClr val="black"/>
                </a:solidFill>
                <a:latin typeface="Candara" panose="020E0502030303020204" pitchFamily="34" charset="0"/>
              </a:rPr>
              <a:t>remarkedly</a:t>
            </a:r>
            <a:r>
              <a:rPr lang="en-US" sz="2800" dirty="0">
                <a:solidFill>
                  <a:prstClr val="black"/>
                </a:solidFill>
                <a:latin typeface="Candara" panose="020E0502030303020204" pitchFamily="34" charset="0"/>
              </a:rPr>
              <a:t> robust across a wide range of contexts</a:t>
            </a:r>
            <a:r>
              <a:rPr lang="en-US" sz="2800" dirty="0" smtClean="0">
                <a:solidFill>
                  <a:prstClr val="black"/>
                </a:solidFill>
                <a:latin typeface="Candara" panose="020E0502030303020204" pitchFamily="34" charset="0"/>
              </a:rPr>
              <a:t>.« (Double m. fl., 2018)</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11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341632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kamratbedömning</a:t>
            </a:r>
          </a:p>
          <a:p>
            <a:endParaRPr lang="sv-SE" sz="3600" dirty="0" smtClean="0">
              <a:solidFill>
                <a:prstClr val="black"/>
              </a:solidFill>
              <a:latin typeface="ScalaSansLF-Regular" panose="02000503000000000000" pitchFamily="2" charset="0"/>
            </a:endParaRPr>
          </a:p>
          <a:p>
            <a:r>
              <a:rPr lang="en-US" sz="2800" dirty="0" smtClean="0">
                <a:solidFill>
                  <a:prstClr val="black"/>
                </a:solidFill>
                <a:latin typeface="Candara" panose="020E0502030303020204" pitchFamily="34" charset="0"/>
              </a:rPr>
              <a:t>»The </a:t>
            </a:r>
            <a:r>
              <a:rPr lang="en-US" sz="2800" dirty="0">
                <a:solidFill>
                  <a:prstClr val="black"/>
                </a:solidFill>
                <a:latin typeface="Candara" panose="020E0502030303020204" pitchFamily="34" charset="0"/>
              </a:rPr>
              <a:t>results suggest that peer assessment improves academic performance </a:t>
            </a:r>
            <a:r>
              <a:rPr lang="en-US" sz="2800" dirty="0" smtClean="0">
                <a:solidFill>
                  <a:prstClr val="black"/>
                </a:solidFill>
                <a:latin typeface="Candara" panose="020E0502030303020204" pitchFamily="34" charset="0"/>
              </a:rPr>
              <a:t>…and </a:t>
            </a:r>
            <a:r>
              <a:rPr lang="en-US" sz="2800" dirty="0">
                <a:solidFill>
                  <a:prstClr val="black"/>
                </a:solidFill>
                <a:latin typeface="Candara" panose="020E0502030303020204" pitchFamily="34" charset="0"/>
              </a:rPr>
              <a:t>is as effective as teacher assessment </a:t>
            </a:r>
            <a:r>
              <a:rPr lang="en-US" sz="2800" dirty="0" smtClean="0">
                <a:solidFill>
                  <a:prstClr val="black"/>
                </a:solidFill>
                <a:latin typeface="Candara" panose="020E0502030303020204" pitchFamily="34" charset="0"/>
              </a:rPr>
              <a:t>… The </a:t>
            </a:r>
            <a:r>
              <a:rPr lang="en-US" sz="2800" dirty="0">
                <a:solidFill>
                  <a:prstClr val="black"/>
                </a:solidFill>
                <a:latin typeface="Candara" panose="020E0502030303020204" pitchFamily="34" charset="0"/>
              </a:rPr>
              <a:t>effectiveness of peer assessment was </a:t>
            </a:r>
            <a:r>
              <a:rPr lang="en-US" sz="2800" u="sng" dirty="0" err="1">
                <a:solidFill>
                  <a:prstClr val="black"/>
                </a:solidFill>
                <a:latin typeface="Candara" panose="020E0502030303020204" pitchFamily="34" charset="0"/>
              </a:rPr>
              <a:t>remarkedly</a:t>
            </a:r>
            <a:r>
              <a:rPr lang="en-US" sz="2800" u="sng" dirty="0">
                <a:solidFill>
                  <a:prstClr val="black"/>
                </a:solidFill>
                <a:latin typeface="Candara" panose="020E0502030303020204" pitchFamily="34" charset="0"/>
              </a:rPr>
              <a:t> robust across a wide range of contexts</a:t>
            </a:r>
            <a:r>
              <a:rPr lang="en-US" sz="2800" dirty="0" smtClean="0">
                <a:solidFill>
                  <a:prstClr val="black"/>
                </a:solidFill>
                <a:latin typeface="Candara" panose="020E0502030303020204" pitchFamily="34" charset="0"/>
              </a:rPr>
              <a:t>.« (Double m. fl., 2018)</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82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4647426"/>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Bloom</a:t>
            </a:r>
            <a:r>
              <a:rPr lang="en-US" sz="2800" u="sng" dirty="0">
                <a:solidFill>
                  <a:prstClr val="black"/>
                </a:solidFill>
                <a:latin typeface="Candara" panose="020E0502030303020204" pitchFamily="34" charset="0"/>
              </a:rPr>
              <a:t>, Hastings &amp; </a:t>
            </a:r>
            <a:r>
              <a:rPr lang="en-US" sz="2800" u="sng" dirty="0" err="1">
                <a:solidFill>
                  <a:prstClr val="black"/>
                </a:solidFill>
                <a:latin typeface="Candara" panose="020E0502030303020204" pitchFamily="34" charset="0"/>
              </a:rPr>
              <a:t>Madaus</a:t>
            </a:r>
            <a:r>
              <a:rPr lang="en-US" sz="2800" u="sng" dirty="0">
                <a:solidFill>
                  <a:prstClr val="black"/>
                </a:solidFill>
                <a:latin typeface="Candara" panose="020E0502030303020204" pitchFamily="34" charset="0"/>
              </a:rPr>
              <a:t> (1971</a:t>
            </a:r>
            <a:r>
              <a:rPr lang="en-US" sz="2800" u="sng" dirty="0" smtClean="0">
                <a:solidFill>
                  <a:prstClr val="black"/>
                </a:solidFill>
                <a:latin typeface="Candara" panose="020E0502030303020204" pitchFamily="34" charset="0"/>
              </a:rPr>
              <a:t>)</a:t>
            </a:r>
            <a:r>
              <a:rPr lang="en-US" sz="2800" dirty="0" smtClean="0">
                <a:solidFill>
                  <a:prstClr val="black"/>
                </a:solidFill>
                <a:latin typeface="Candara" panose="020E0502030303020204" pitchFamily="34" charset="0"/>
              </a:rPr>
              <a:t>: </a:t>
            </a:r>
          </a:p>
          <a:p>
            <a:r>
              <a:rPr lang="en-US" sz="2400" dirty="0" smtClean="0">
                <a:solidFill>
                  <a:prstClr val="black"/>
                </a:solidFill>
                <a:latin typeface="Candara" panose="020E0502030303020204" pitchFamily="34" charset="0"/>
              </a:rPr>
              <a:t>“summative </a:t>
            </a:r>
            <a:r>
              <a:rPr lang="en-US" sz="2400" dirty="0">
                <a:solidFill>
                  <a:prstClr val="black"/>
                </a:solidFill>
                <a:latin typeface="Candara" panose="020E0502030303020204" pitchFamily="34" charset="0"/>
              </a:rPr>
              <a:t>evaluation </a:t>
            </a:r>
            <a:r>
              <a:rPr lang="en-US" sz="2400" dirty="0" smtClean="0">
                <a:solidFill>
                  <a:prstClr val="black"/>
                </a:solidFill>
                <a:latin typeface="Candara" panose="020E0502030303020204" pitchFamily="34" charset="0"/>
              </a:rPr>
              <a:t>tests” = to </a:t>
            </a:r>
            <a:r>
              <a:rPr lang="en-US" sz="2400" dirty="0">
                <a:solidFill>
                  <a:prstClr val="black"/>
                </a:solidFill>
                <a:latin typeface="Candara" panose="020E0502030303020204" pitchFamily="34" charset="0"/>
              </a:rPr>
              <a:t>judge the extent of students’ learning </a:t>
            </a:r>
            <a:r>
              <a:rPr lang="en-US" sz="2400" dirty="0" smtClean="0">
                <a:solidFill>
                  <a:prstClr val="black"/>
                </a:solidFill>
                <a:latin typeface="Candara" panose="020E0502030303020204" pitchFamily="34" charset="0"/>
              </a:rPr>
              <a:t>for </a:t>
            </a:r>
            <a:r>
              <a:rPr lang="en-US" sz="2400" dirty="0">
                <a:solidFill>
                  <a:prstClr val="black"/>
                </a:solidFill>
                <a:latin typeface="Candara" panose="020E0502030303020204" pitchFamily="34" charset="0"/>
              </a:rPr>
              <a:t>the purpose of </a:t>
            </a:r>
            <a:r>
              <a:rPr lang="en-US" sz="2400" dirty="0" smtClean="0">
                <a:solidFill>
                  <a:prstClr val="black"/>
                </a:solidFill>
                <a:latin typeface="Candara" panose="020E0502030303020204" pitchFamily="34" charset="0"/>
              </a:rPr>
              <a:t>grading. </a:t>
            </a:r>
          </a:p>
          <a:p>
            <a:endParaRPr lang="en-US" sz="2400" dirty="0">
              <a:solidFill>
                <a:prstClr val="black"/>
              </a:solidFill>
              <a:latin typeface="Candara" panose="020E0502030303020204" pitchFamily="34" charset="0"/>
            </a:endParaRPr>
          </a:p>
          <a:p>
            <a:r>
              <a:rPr lang="en-US" sz="2400" dirty="0" smtClean="0">
                <a:solidFill>
                  <a:prstClr val="black"/>
                </a:solidFill>
                <a:latin typeface="Candara" panose="020E0502030303020204" pitchFamily="34" charset="0"/>
              </a:rPr>
              <a:t>“formative evaluation” = “</a:t>
            </a:r>
            <a:r>
              <a:rPr lang="en-US" sz="2400" dirty="0">
                <a:solidFill>
                  <a:prstClr val="black"/>
                </a:solidFill>
                <a:latin typeface="Candara" panose="020E0502030303020204" pitchFamily="34" charset="0"/>
              </a:rPr>
              <a:t>another type of evaluation which all who are </a:t>
            </a:r>
            <a:r>
              <a:rPr lang="en-US" sz="2400" dirty="0" smtClean="0">
                <a:solidFill>
                  <a:prstClr val="black"/>
                </a:solidFill>
                <a:latin typeface="Candara" panose="020E0502030303020204" pitchFamily="34" charset="0"/>
              </a:rPr>
              <a:t>involved – student</a:t>
            </a:r>
            <a:r>
              <a:rPr lang="en-US" sz="2400" dirty="0">
                <a:solidFill>
                  <a:prstClr val="black"/>
                </a:solidFill>
                <a:latin typeface="Candara" panose="020E0502030303020204" pitchFamily="34" charset="0"/>
              </a:rPr>
              <a:t>, teacher, curriculum </a:t>
            </a:r>
            <a:r>
              <a:rPr lang="en-US" sz="2400" dirty="0" smtClean="0">
                <a:solidFill>
                  <a:prstClr val="black"/>
                </a:solidFill>
                <a:latin typeface="Candara" panose="020E0502030303020204" pitchFamily="34" charset="0"/>
              </a:rPr>
              <a:t>maker </a:t>
            </a:r>
            <a:r>
              <a:rPr lang="en-US" sz="2400" dirty="0">
                <a:solidFill>
                  <a:prstClr val="black"/>
                </a:solidFill>
                <a:latin typeface="Candara" panose="020E0502030303020204" pitchFamily="34" charset="0"/>
              </a:rPr>
              <a:t>– </a:t>
            </a:r>
            <a:r>
              <a:rPr lang="en-US" sz="2400" dirty="0" smtClean="0">
                <a:solidFill>
                  <a:prstClr val="black"/>
                </a:solidFill>
                <a:latin typeface="Candara" panose="020E0502030303020204" pitchFamily="34" charset="0"/>
              </a:rPr>
              <a:t> would </a:t>
            </a:r>
            <a:r>
              <a:rPr lang="en-US" sz="2400" dirty="0">
                <a:solidFill>
                  <a:prstClr val="black"/>
                </a:solidFill>
                <a:latin typeface="Candara" panose="020E0502030303020204" pitchFamily="34" charset="0"/>
              </a:rPr>
              <a:t>welcome because they find it so useful in helping them improve what they wish to do” (</a:t>
            </a:r>
            <a:r>
              <a:rPr lang="en-US" sz="2400" dirty="0" smtClean="0">
                <a:solidFill>
                  <a:prstClr val="black"/>
                </a:solidFill>
                <a:latin typeface="Candara" panose="020E0502030303020204" pitchFamily="34" charset="0"/>
              </a:rPr>
              <a:t>p. 117).</a:t>
            </a:r>
            <a:endParaRPr lang="sv-SE" sz="2400" dirty="0" smtClean="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986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3847207"/>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kamratbedömning</a:t>
            </a:r>
          </a:p>
          <a:p>
            <a:endParaRPr lang="sv-SE" sz="3600" dirty="0" smtClean="0">
              <a:solidFill>
                <a:prstClr val="black"/>
              </a:solidFill>
              <a:latin typeface="ScalaSansLF-Regular" panose="02000503000000000000" pitchFamily="2" charset="0"/>
            </a:endParaRPr>
          </a:p>
          <a:p>
            <a:r>
              <a:rPr lang="en-US" sz="2800" dirty="0">
                <a:solidFill>
                  <a:prstClr val="black"/>
                </a:solidFill>
                <a:latin typeface="Candara" panose="020E0502030303020204" pitchFamily="34" charset="0"/>
              </a:rPr>
              <a:t>»/…/ providing effective feedback can be of benefit to both the provider and the receiver of feedback … peer feedback can be of similar quality to teachers’ feedback because it includes features that are not present in teachers’ </a:t>
            </a:r>
            <a:r>
              <a:rPr lang="en-US" sz="2800" dirty="0" smtClean="0">
                <a:solidFill>
                  <a:prstClr val="black"/>
                </a:solidFill>
                <a:latin typeface="Candara" panose="020E0502030303020204" pitchFamily="34" charset="0"/>
              </a:rPr>
              <a:t>feedback« (</a:t>
            </a:r>
            <a:r>
              <a:rPr lang="en-US" sz="2800" dirty="0">
                <a:solidFill>
                  <a:prstClr val="black"/>
                </a:solidFill>
                <a:latin typeface="Candara" panose="020E0502030303020204" pitchFamily="34" charset="0"/>
              </a:rPr>
              <a:t>Panadero, Jönsson &amp; </a:t>
            </a:r>
            <a:r>
              <a:rPr lang="en-US" sz="2800" dirty="0" smtClean="0">
                <a:solidFill>
                  <a:prstClr val="black"/>
                </a:solidFill>
                <a:latin typeface="Candara" panose="020E0502030303020204" pitchFamily="34" charset="0"/>
              </a:rPr>
              <a:t>Alqassab, 2019)</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906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2985433"/>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självbedömning</a:t>
            </a:r>
          </a:p>
          <a:p>
            <a:endParaRPr lang="sv-SE" sz="3600" dirty="0" smtClean="0">
              <a:solidFill>
                <a:prstClr val="black"/>
              </a:solidFill>
              <a:latin typeface="ScalaSansLF-Regular" panose="02000503000000000000" pitchFamily="2" charset="0"/>
            </a:endParaRPr>
          </a:p>
          <a:p>
            <a:r>
              <a:rPr lang="nl-NL" sz="2800" dirty="0" smtClean="0">
                <a:solidFill>
                  <a:prstClr val="black"/>
                </a:solidFill>
                <a:latin typeface="Candara" panose="020E0502030303020204" pitchFamily="34" charset="0"/>
              </a:rPr>
              <a:t>Topping (2003)				</a:t>
            </a:r>
            <a:r>
              <a:rPr lang="en-US" sz="2800" dirty="0" smtClean="0">
                <a:solidFill>
                  <a:prstClr val="black"/>
                </a:solidFill>
                <a:latin typeface="Candara" panose="020E0502030303020204" pitchFamily="34" charset="0"/>
              </a:rPr>
              <a:t>– X studier </a:t>
            </a:r>
            <a:endParaRPr lang="nl-NL" sz="2800" dirty="0" smtClean="0">
              <a:solidFill>
                <a:prstClr val="black"/>
              </a:solidFill>
              <a:latin typeface="Candara" panose="020E0502030303020204" pitchFamily="34" charset="0"/>
            </a:endParaRPr>
          </a:p>
          <a:p>
            <a:r>
              <a:rPr lang="nl-NL" sz="2800" dirty="0" smtClean="0">
                <a:solidFill>
                  <a:prstClr val="black"/>
                </a:solidFill>
                <a:latin typeface="Candara" panose="020E0502030303020204" pitchFamily="34" charset="0"/>
              </a:rPr>
              <a:t>Brown &amp; Harris (2013)			</a:t>
            </a:r>
            <a:r>
              <a:rPr lang="en-US" sz="2800" dirty="0" smtClean="0">
                <a:solidFill>
                  <a:prstClr val="black"/>
                </a:solidFill>
                <a:latin typeface="Candara" panose="020E0502030303020204" pitchFamily="34" charset="0"/>
              </a:rPr>
              <a:t>– Y studier </a:t>
            </a:r>
            <a:endParaRPr lang="nl-NL" sz="2800" dirty="0">
              <a:solidFill>
                <a:prstClr val="black"/>
              </a:solidFill>
              <a:latin typeface="Candara" panose="020E0502030303020204" pitchFamily="34" charset="0"/>
            </a:endParaRPr>
          </a:p>
          <a:p>
            <a:r>
              <a:rPr lang="nl-NL" sz="2800" dirty="0">
                <a:solidFill>
                  <a:prstClr val="black"/>
                </a:solidFill>
                <a:latin typeface="Candara" panose="020E0502030303020204" pitchFamily="34" charset="0"/>
              </a:rPr>
              <a:t>Panadero, </a:t>
            </a:r>
            <a:r>
              <a:rPr lang="nl-NL" sz="2800" dirty="0" smtClean="0">
                <a:solidFill>
                  <a:prstClr val="black"/>
                </a:solidFill>
                <a:latin typeface="Candara" panose="020E0502030303020204" pitchFamily="34" charset="0"/>
              </a:rPr>
              <a:t>Brown </a:t>
            </a:r>
            <a:r>
              <a:rPr lang="nl-NL" sz="2800" dirty="0">
                <a:solidFill>
                  <a:prstClr val="black"/>
                </a:solidFill>
                <a:latin typeface="Candara" panose="020E0502030303020204" pitchFamily="34" charset="0"/>
              </a:rPr>
              <a:t>&amp; </a:t>
            </a:r>
            <a:r>
              <a:rPr lang="nl-NL" sz="2800" dirty="0" smtClean="0">
                <a:solidFill>
                  <a:prstClr val="black"/>
                </a:solidFill>
                <a:latin typeface="Candara" panose="020E0502030303020204" pitchFamily="34" charset="0"/>
              </a:rPr>
              <a:t>Strijbos (2016)</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 120 studier</a:t>
            </a:r>
          </a:p>
          <a:p>
            <a:r>
              <a:rPr lang="en-US" sz="2800" dirty="0" smtClean="0">
                <a:solidFill>
                  <a:prstClr val="black"/>
                </a:solidFill>
                <a:latin typeface="Candara" panose="020E0502030303020204" pitchFamily="34" charset="0"/>
              </a:rPr>
              <a:t>Panadero, Jönsson &amp; Botella (2017)</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19 studier (MA) </a:t>
            </a: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142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3847207"/>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självbedömning</a:t>
            </a:r>
          </a:p>
          <a:p>
            <a:endParaRPr lang="sv-SE" sz="3600" dirty="0" smtClean="0">
              <a:solidFill>
                <a:prstClr val="black"/>
              </a:solidFill>
              <a:latin typeface="ScalaSansLF-Regular" panose="02000503000000000000" pitchFamily="2" charset="0"/>
            </a:endParaRPr>
          </a:p>
          <a:p>
            <a:r>
              <a:rPr lang="en-US" sz="2800" dirty="0">
                <a:solidFill>
                  <a:prstClr val="black"/>
                </a:solidFill>
                <a:latin typeface="Candara" panose="020E0502030303020204" pitchFamily="34" charset="0"/>
              </a:rPr>
              <a:t>»/…/ there is evidence that self-assessment can</a:t>
            </a:r>
          </a:p>
          <a:p>
            <a:r>
              <a:rPr lang="en-US" sz="2800" dirty="0">
                <a:solidFill>
                  <a:prstClr val="black"/>
                </a:solidFill>
                <a:latin typeface="Candara" panose="020E0502030303020204" pitchFamily="34" charset="0"/>
              </a:rPr>
              <a:t>result in improvements in the effectiveness and quality of learning … self-assessment seems to improve student performance across a range of grade levels and subject </a:t>
            </a:r>
            <a:r>
              <a:rPr lang="en-US" sz="2800" dirty="0" smtClean="0">
                <a:solidFill>
                  <a:prstClr val="black"/>
                </a:solidFill>
                <a:latin typeface="Candara" panose="020E0502030303020204" pitchFamily="34" charset="0"/>
              </a:rPr>
              <a:t>areas« </a:t>
            </a:r>
            <a:r>
              <a:rPr lang="en-US" sz="2800" dirty="0">
                <a:solidFill>
                  <a:prstClr val="black"/>
                </a:solidFill>
                <a:latin typeface="Candara" panose="020E0502030303020204" pitchFamily="34" charset="0"/>
              </a:rPr>
              <a:t>(Panadero, Jönsson &amp; </a:t>
            </a:r>
            <a:r>
              <a:rPr lang="en-US" sz="2800" dirty="0" smtClean="0">
                <a:solidFill>
                  <a:prstClr val="black"/>
                </a:solidFill>
                <a:latin typeface="Candara" panose="020E0502030303020204" pitchFamily="34" charset="0"/>
              </a:rPr>
              <a:t>Botella, 2017, p. 76)</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177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3847207"/>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självbedömning</a:t>
            </a:r>
          </a:p>
          <a:p>
            <a:endParaRPr lang="sv-SE" sz="3600" dirty="0" smtClean="0">
              <a:solidFill>
                <a:prstClr val="black"/>
              </a:solidFill>
              <a:latin typeface="ScalaSansLF-Regular" panose="02000503000000000000" pitchFamily="2" charset="0"/>
            </a:endParaRPr>
          </a:p>
          <a:p>
            <a:r>
              <a:rPr lang="en-US" sz="2800" dirty="0">
                <a:solidFill>
                  <a:prstClr val="black"/>
                </a:solidFill>
                <a:latin typeface="Candara" panose="020E0502030303020204" pitchFamily="34" charset="0"/>
              </a:rPr>
              <a:t>»/…/ there is evidence that self-assessment can</a:t>
            </a:r>
          </a:p>
          <a:p>
            <a:r>
              <a:rPr lang="en-US" sz="2800" dirty="0">
                <a:solidFill>
                  <a:prstClr val="black"/>
                </a:solidFill>
                <a:latin typeface="Candara" panose="020E0502030303020204" pitchFamily="34" charset="0"/>
              </a:rPr>
              <a:t>result in improvements in the effectiveness and quality of learning … self-assessment seems to improve student performance </a:t>
            </a:r>
            <a:r>
              <a:rPr lang="en-US" sz="2800" u="sng" dirty="0">
                <a:solidFill>
                  <a:prstClr val="black"/>
                </a:solidFill>
                <a:latin typeface="Candara" panose="020E0502030303020204" pitchFamily="34" charset="0"/>
              </a:rPr>
              <a:t>across a range of grade levels and subject </a:t>
            </a:r>
            <a:r>
              <a:rPr lang="en-US" sz="2800" u="sng" dirty="0" smtClean="0">
                <a:solidFill>
                  <a:prstClr val="black"/>
                </a:solidFill>
                <a:latin typeface="Candara" panose="020E0502030303020204" pitchFamily="34" charset="0"/>
              </a:rPr>
              <a:t>areas</a:t>
            </a:r>
            <a:r>
              <a:rPr lang="en-US" sz="2800" dirty="0" smtClean="0">
                <a:solidFill>
                  <a:prstClr val="black"/>
                </a:solidFill>
                <a:latin typeface="Candara" panose="020E0502030303020204" pitchFamily="34" charset="0"/>
              </a:rPr>
              <a:t>« </a:t>
            </a:r>
            <a:r>
              <a:rPr lang="en-US" sz="2800" dirty="0">
                <a:solidFill>
                  <a:prstClr val="black"/>
                </a:solidFill>
                <a:latin typeface="Candara" panose="020E0502030303020204" pitchFamily="34" charset="0"/>
              </a:rPr>
              <a:t>(Panadero, Jönsson &amp; </a:t>
            </a:r>
            <a:r>
              <a:rPr lang="en-US" sz="2800" dirty="0" smtClean="0">
                <a:solidFill>
                  <a:prstClr val="black"/>
                </a:solidFill>
                <a:latin typeface="Candara" panose="020E0502030303020204" pitchFamily="34" charset="0"/>
              </a:rPr>
              <a:t>Botella, 2017, p. 76)</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216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4216539"/>
          </a:xfrm>
          <a:prstGeom prst="rect">
            <a:avLst/>
          </a:prstGeom>
          <a:noFill/>
        </p:spPr>
        <p:txBody>
          <a:bodyPr wrap="square" rtlCol="0">
            <a:spAutoFit/>
          </a:bodyPr>
          <a:lstStyle/>
          <a:p>
            <a:pPr algn="ctr"/>
            <a:r>
              <a:rPr lang="en-US" sz="4000" dirty="0">
                <a:solidFill>
                  <a:srgbClr val="70AD47"/>
                </a:solidFill>
                <a:latin typeface="Century Gothic" panose="020B0502020202020204" pitchFamily="34" charset="0"/>
              </a:rPr>
              <a:t>Självbedömning - SRL</a:t>
            </a:r>
            <a:endParaRPr lang="en-US" sz="4000" dirty="0" smtClean="0">
              <a:solidFill>
                <a:srgbClr val="70AD47"/>
              </a:solidFill>
              <a:latin typeface="Century Gothic" panose="020B0502020202020204" pitchFamily="34" charset="0"/>
            </a:endParaRPr>
          </a:p>
          <a:p>
            <a:pPr algn="ctr"/>
            <a:endParaRPr lang="sv-SE" sz="3600" dirty="0" smtClean="0">
              <a:solidFill>
                <a:prstClr val="black"/>
              </a:solidFill>
              <a:latin typeface="ScalaSansLF-Regular" panose="02000503000000000000" pitchFamily="2" charset="0"/>
            </a:endParaRPr>
          </a:p>
          <a:p>
            <a:endParaRPr lang="en-US" sz="3200" dirty="0" smtClean="0">
              <a:solidFill>
                <a:prstClr val="black"/>
              </a:solidFill>
              <a:latin typeface="ScalaSansLF-Regular" panose="02000503000000000000" pitchFamily="2" charset="0"/>
            </a:endParaRPr>
          </a:p>
          <a:p>
            <a:r>
              <a:rPr lang="en-US" sz="3200" dirty="0" smtClean="0">
                <a:solidFill>
                  <a:prstClr val="black"/>
                </a:solidFill>
                <a:latin typeface="Candara" panose="020E0502030303020204" pitchFamily="34" charset="0"/>
              </a:rPr>
              <a:t>SSA – “Learning SRL”		</a:t>
            </a:r>
            <a:r>
              <a:rPr lang="en-US" sz="2400" i="1" dirty="0" smtClean="0">
                <a:solidFill>
                  <a:prstClr val="black"/>
                </a:solidFill>
                <a:latin typeface="Candara" panose="020E0502030303020204" pitchFamily="34" charset="0"/>
              </a:rPr>
              <a:t>d</a:t>
            </a:r>
            <a:r>
              <a:rPr lang="en-US" sz="2400" dirty="0" smtClean="0">
                <a:solidFill>
                  <a:prstClr val="black"/>
                </a:solidFill>
                <a:latin typeface="Candara" panose="020E0502030303020204" pitchFamily="34" charset="0"/>
              </a:rPr>
              <a:t> = .23   </a:t>
            </a:r>
            <a:endParaRPr lang="en-US" sz="3200" dirty="0" smtClean="0">
              <a:solidFill>
                <a:prstClr val="black"/>
              </a:solidFill>
              <a:latin typeface="Candara" panose="020E0502030303020204" pitchFamily="34" charset="0"/>
            </a:endParaRPr>
          </a:p>
          <a:p>
            <a:endParaRPr lang="en-US" sz="3200" dirty="0" smtClean="0">
              <a:solidFill>
                <a:prstClr val="black"/>
              </a:solidFill>
              <a:latin typeface="Candara" panose="020E0502030303020204" pitchFamily="34" charset="0"/>
            </a:endParaRPr>
          </a:p>
          <a:p>
            <a:r>
              <a:rPr lang="en-US" sz="3200" dirty="0" smtClean="0">
                <a:solidFill>
                  <a:prstClr val="black"/>
                </a:solidFill>
                <a:latin typeface="Candara" panose="020E0502030303020204" pitchFamily="34" charset="0"/>
              </a:rPr>
              <a:t>SSA – “Perform-avoid SRL”	</a:t>
            </a:r>
            <a:r>
              <a:rPr lang="en-US" sz="2400" i="1" dirty="0">
                <a:solidFill>
                  <a:prstClr val="black"/>
                </a:solidFill>
                <a:latin typeface="Candara" panose="020E0502030303020204" pitchFamily="34" charset="0"/>
              </a:rPr>
              <a:t> d</a:t>
            </a:r>
            <a:r>
              <a:rPr lang="en-US" sz="2400" dirty="0">
                <a:solidFill>
                  <a:prstClr val="black"/>
                </a:solidFill>
                <a:latin typeface="Candara" panose="020E0502030303020204" pitchFamily="34" charset="0"/>
              </a:rPr>
              <a:t> = </a:t>
            </a:r>
            <a:r>
              <a:rPr lang="en-US" sz="2400" dirty="0" smtClean="0">
                <a:solidFill>
                  <a:prstClr val="black"/>
                </a:solidFill>
                <a:latin typeface="Candara" panose="020E0502030303020204" pitchFamily="34" charset="0"/>
              </a:rPr>
              <a:t>-.65</a:t>
            </a:r>
            <a:endParaRPr lang="en-US" sz="3200" dirty="0" smtClean="0">
              <a:solidFill>
                <a:prstClr val="black"/>
              </a:solidFill>
              <a:latin typeface="Candara" panose="020E0502030303020204" pitchFamily="34" charset="0"/>
            </a:endParaRPr>
          </a:p>
          <a:p>
            <a:endParaRPr lang="en-US" sz="3200" dirty="0" smtClean="0">
              <a:solidFill>
                <a:prstClr val="black"/>
              </a:solidFill>
              <a:latin typeface="Candara" panose="020E0502030303020204" pitchFamily="34" charset="0"/>
            </a:endParaRPr>
          </a:p>
          <a:p>
            <a:r>
              <a:rPr lang="en-US" sz="3200" dirty="0" smtClean="0">
                <a:solidFill>
                  <a:prstClr val="black"/>
                </a:solidFill>
                <a:latin typeface="Candara" panose="020E0502030303020204" pitchFamily="34" charset="0"/>
              </a:rPr>
              <a:t>SSA – “Self-efficacy”  	</a:t>
            </a:r>
            <a:r>
              <a:rPr lang="en-US" sz="2400" i="1" dirty="0">
                <a:solidFill>
                  <a:prstClr val="black"/>
                </a:solidFill>
                <a:latin typeface="Candara" panose="020E0502030303020204" pitchFamily="34" charset="0"/>
              </a:rPr>
              <a:t> </a:t>
            </a:r>
            <a:r>
              <a:rPr lang="en-US" sz="2400" i="1" dirty="0" smtClean="0">
                <a:solidFill>
                  <a:prstClr val="black"/>
                </a:solidFill>
                <a:latin typeface="Candara" panose="020E0502030303020204" pitchFamily="34" charset="0"/>
              </a:rPr>
              <a:t>	d</a:t>
            </a:r>
            <a:r>
              <a:rPr lang="en-US" sz="2400" dirty="0" smtClean="0">
                <a:solidFill>
                  <a:prstClr val="black"/>
                </a:solidFill>
                <a:latin typeface="Candara" panose="020E0502030303020204" pitchFamily="34" charset="0"/>
              </a:rPr>
              <a:t> </a:t>
            </a:r>
            <a:r>
              <a:rPr lang="en-US" sz="2400" dirty="0">
                <a:solidFill>
                  <a:prstClr val="black"/>
                </a:solidFill>
                <a:latin typeface="Candara" panose="020E0502030303020204" pitchFamily="34" charset="0"/>
              </a:rPr>
              <a:t>= </a:t>
            </a:r>
            <a:r>
              <a:rPr lang="en-US" sz="2400" dirty="0" smtClean="0">
                <a:solidFill>
                  <a:prstClr val="black"/>
                </a:solidFill>
                <a:latin typeface="Candara" panose="020E0502030303020204" pitchFamily="34" charset="0"/>
              </a:rPr>
              <a:t>.73 </a:t>
            </a:r>
            <a:endParaRPr lang="sv-SE" sz="3200" dirty="0" smtClean="0">
              <a:solidFill>
                <a:prstClr val="black"/>
              </a:solidFill>
              <a:latin typeface="Candara" panose="020E0502030303020204" pitchFamily="34" charset="0"/>
            </a:endParaRPr>
          </a:p>
        </p:txBody>
      </p:sp>
      <p:cxnSp>
        <p:nvCxnSpPr>
          <p:cNvPr id="8" name="Rak 7"/>
          <p:cNvCxnSpPr/>
          <p:nvPr/>
        </p:nvCxnSpPr>
        <p:spPr>
          <a:xfrm>
            <a:off x="3950582" y="2391826"/>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ektangel 3"/>
          <p:cNvSpPr/>
          <p:nvPr/>
        </p:nvSpPr>
        <p:spPr>
          <a:xfrm>
            <a:off x="8819928" y="6405857"/>
            <a:ext cx="3228769" cy="338554"/>
          </a:xfrm>
          <a:prstGeom prst="rect">
            <a:avLst/>
          </a:prstGeom>
          <a:solidFill>
            <a:schemeClr val="bg1">
              <a:lumMod val="85000"/>
            </a:schemeClr>
          </a:solidFill>
          <a:effectLst>
            <a:outerShdw blurRad="50800" dist="38100" dir="2700000" sx="102000" sy="102000" algn="tl" rotWithShape="0">
              <a:prstClr val="black">
                <a:alpha val="40000"/>
              </a:prstClr>
            </a:outerShdw>
          </a:effectLst>
        </p:spPr>
        <p:txBody>
          <a:bodyPr wrap="none">
            <a:spAutoFit/>
          </a:bodyPr>
          <a:lstStyle/>
          <a:p>
            <a:r>
              <a:rPr lang="en-US" sz="1600" dirty="0" smtClean="0">
                <a:solidFill>
                  <a:prstClr val="black"/>
                </a:solidFill>
                <a:latin typeface="Candara" panose="020E0502030303020204" pitchFamily="34" charset="0"/>
              </a:rPr>
              <a:t>Panadero, Jönsson &amp; Botella (2017)</a:t>
            </a:r>
            <a:endParaRPr lang="sv-SE" sz="1600" dirty="0">
              <a:latin typeface="Candara" panose="020E0502030303020204" pitchFamily="34" charset="0"/>
            </a:endParaRPr>
          </a:p>
        </p:txBody>
      </p:sp>
    </p:spTree>
    <p:extLst>
      <p:ext uri="{BB962C8B-B14F-4D97-AF65-F5344CB8AC3E}">
        <p14:creationId xmlns:p14="http://schemas.microsoft.com/office/powerpoint/2010/main" val="956012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261884"/>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»Self-</a:t>
            </a:r>
            <a:r>
              <a:rPr lang="sv-SE" sz="4000" dirty="0" err="1" smtClean="0">
                <a:solidFill>
                  <a:srgbClr val="70AD47"/>
                </a:solidFill>
                <a:latin typeface="Century Gothic" panose="020B0502020202020204" pitchFamily="34" charset="0"/>
              </a:rPr>
              <a:t>efficacy</a:t>
            </a:r>
            <a:r>
              <a:rPr lang="sv-SE" sz="4000" dirty="0" smtClean="0">
                <a:solidFill>
                  <a:srgbClr val="70AD47"/>
                </a:solidFill>
                <a:latin typeface="Century Gothic" panose="020B0502020202020204" pitchFamily="34" charset="0"/>
              </a:rPr>
              <a:t>«</a:t>
            </a:r>
          </a:p>
          <a:p>
            <a:endParaRPr lang="sv-SE" sz="3600" dirty="0" smtClean="0">
              <a:solidFill>
                <a:prstClr val="black"/>
              </a:solidFill>
              <a:latin typeface="ScalaSansLF-Regular" panose="02000503000000000000" pitchFamily="2"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rot="20968088">
            <a:off x="2208529" y="3484520"/>
            <a:ext cx="2082800" cy="923330"/>
          </a:xfrm>
          <a:prstGeom prst="rect">
            <a:avLst/>
          </a:prstGeom>
          <a:noFill/>
        </p:spPr>
        <p:txBody>
          <a:bodyPr wrap="square" rtlCol="0">
            <a:spAutoFit/>
          </a:bodyPr>
          <a:lstStyle/>
          <a:p>
            <a:pPr algn="ctr"/>
            <a:r>
              <a:rPr lang="sv-SE" dirty="0" smtClean="0">
                <a:latin typeface="Candara" panose="020E0502030303020204" pitchFamily="34" charset="0"/>
              </a:rPr>
              <a:t>”Det här borde funka. Jag gör ett försök!”</a:t>
            </a:r>
            <a:endParaRPr lang="sv-SE" dirty="0">
              <a:latin typeface="Candara" panose="020E0502030303020204" pitchFamily="34" charset="0"/>
            </a:endParaRPr>
          </a:p>
        </p:txBody>
      </p:sp>
      <p:sp>
        <p:nvSpPr>
          <p:cNvPr id="7" name="textruta 6"/>
          <p:cNvSpPr txBox="1"/>
          <p:nvPr/>
        </p:nvSpPr>
        <p:spPr>
          <a:xfrm rot="475612">
            <a:off x="8327284" y="3195159"/>
            <a:ext cx="2082800" cy="923330"/>
          </a:xfrm>
          <a:prstGeom prst="rect">
            <a:avLst/>
          </a:prstGeom>
          <a:noFill/>
        </p:spPr>
        <p:txBody>
          <a:bodyPr wrap="square" rtlCol="0">
            <a:spAutoFit/>
          </a:bodyPr>
          <a:lstStyle/>
          <a:p>
            <a:pPr algn="ctr"/>
            <a:r>
              <a:rPr lang="sv-SE" dirty="0" smtClean="0">
                <a:latin typeface="Candara" panose="020E0502030303020204" pitchFamily="34" charset="0"/>
              </a:rPr>
              <a:t>”Tveksam! Testar försiktigt, utan fullt engagemang.”</a:t>
            </a:r>
            <a:endParaRPr lang="sv-SE" dirty="0">
              <a:latin typeface="Candara" panose="020E0502030303020204" pitchFamily="34" charset="0"/>
            </a:endParaRPr>
          </a:p>
        </p:txBody>
      </p:sp>
      <p:sp>
        <p:nvSpPr>
          <p:cNvPr id="9" name="textruta 8"/>
          <p:cNvSpPr txBox="1"/>
          <p:nvPr/>
        </p:nvSpPr>
        <p:spPr>
          <a:xfrm>
            <a:off x="6071514" y="6096145"/>
            <a:ext cx="2452725" cy="369332"/>
          </a:xfrm>
          <a:prstGeom prst="rect">
            <a:avLst/>
          </a:prstGeom>
          <a:noFill/>
        </p:spPr>
        <p:txBody>
          <a:bodyPr wrap="square" rtlCol="0">
            <a:spAutoFit/>
          </a:bodyPr>
          <a:lstStyle/>
          <a:p>
            <a:pPr algn="ctr"/>
            <a:r>
              <a:rPr lang="sv-SE" dirty="0" smtClean="0">
                <a:latin typeface="Candara" panose="020E0502030303020204" pitchFamily="34" charset="0"/>
              </a:rPr>
              <a:t>”Ingen idé! Jag drar!”</a:t>
            </a:r>
            <a:endParaRPr lang="sv-SE" dirty="0">
              <a:latin typeface="Candara" panose="020E0502030303020204" pitchFamily="34" charset="0"/>
            </a:endParaRPr>
          </a:p>
        </p:txBody>
      </p:sp>
      <p:sp>
        <p:nvSpPr>
          <p:cNvPr id="10" name="textruta 9"/>
          <p:cNvSpPr txBox="1"/>
          <p:nvPr/>
        </p:nvSpPr>
        <p:spPr>
          <a:xfrm>
            <a:off x="1951481" y="4657382"/>
            <a:ext cx="2082800" cy="646331"/>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Tidigare lyckade försök</a:t>
            </a:r>
            <a:endParaRPr lang="sv-SE" dirty="0">
              <a:latin typeface="Candara" panose="020E0502030303020204" pitchFamily="34" charset="0"/>
            </a:endParaRPr>
          </a:p>
        </p:txBody>
      </p:sp>
      <p:sp>
        <p:nvSpPr>
          <p:cNvPr id="11" name="textruta 10"/>
          <p:cNvSpPr txBox="1"/>
          <p:nvPr/>
        </p:nvSpPr>
        <p:spPr>
          <a:xfrm>
            <a:off x="8760969" y="4472716"/>
            <a:ext cx="2082800" cy="369332"/>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Inga tidigare försök</a:t>
            </a:r>
            <a:endParaRPr lang="sv-SE" dirty="0">
              <a:latin typeface="Candara" panose="020E0502030303020204" pitchFamily="34" charset="0"/>
            </a:endParaRPr>
          </a:p>
        </p:txBody>
      </p:sp>
      <p:sp>
        <p:nvSpPr>
          <p:cNvPr id="12" name="textruta 11"/>
          <p:cNvSpPr txBox="1"/>
          <p:nvPr/>
        </p:nvSpPr>
        <p:spPr>
          <a:xfrm>
            <a:off x="8524239" y="6057436"/>
            <a:ext cx="2082800" cy="646331"/>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Tidigare misslyckade försök</a:t>
            </a:r>
            <a:endParaRPr lang="sv-SE" dirty="0">
              <a:latin typeface="Candara" panose="020E0502030303020204" pitchFamily="34" charset="0"/>
            </a:endParaRPr>
          </a:p>
        </p:txBody>
      </p:sp>
      <p:sp>
        <p:nvSpPr>
          <p:cNvPr id="13" name="textruta 12"/>
          <p:cNvSpPr txBox="1"/>
          <p:nvPr/>
        </p:nvSpPr>
        <p:spPr>
          <a:xfrm>
            <a:off x="1951481" y="5411105"/>
            <a:ext cx="2082800" cy="369332"/>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Vill lära sig</a:t>
            </a:r>
            <a:endParaRPr lang="sv-SE" dirty="0">
              <a:latin typeface="Candara" panose="020E0502030303020204" pitchFamily="34" charset="0"/>
            </a:endParaRPr>
          </a:p>
        </p:txBody>
      </p:sp>
      <p:sp>
        <p:nvSpPr>
          <p:cNvPr id="14" name="textruta 13"/>
          <p:cNvSpPr txBox="1"/>
          <p:nvPr/>
        </p:nvSpPr>
        <p:spPr>
          <a:xfrm>
            <a:off x="9802369" y="5581248"/>
            <a:ext cx="2082800" cy="369332"/>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Vill inte misslyckas</a:t>
            </a:r>
            <a:endParaRPr lang="sv-SE" dirty="0">
              <a:latin typeface="Candara" panose="020E0502030303020204" pitchFamily="34" charset="0"/>
            </a:endParaRPr>
          </a:p>
        </p:txBody>
      </p:sp>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l="2495" t="11446" r="11215" b="7548"/>
          <a:stretch/>
        </p:blipFill>
        <p:spPr>
          <a:xfrm>
            <a:off x="4443066" y="2455156"/>
            <a:ext cx="3837218" cy="3602286"/>
          </a:xfrm>
          <a:prstGeom prst="rect">
            <a:avLst/>
          </a:prstGeom>
        </p:spPr>
      </p:pic>
    </p:spTree>
    <p:extLst>
      <p:ext uri="{BB962C8B-B14F-4D97-AF65-F5344CB8AC3E}">
        <p14:creationId xmlns:p14="http://schemas.microsoft.com/office/powerpoint/2010/main" val="1657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5" descr="Hattie.png"/>
          <p:cNvPicPr>
            <a:picLocks noChangeAspect="1"/>
          </p:cNvPicPr>
          <p:nvPr/>
        </p:nvPicPr>
        <p:blipFill>
          <a:blip r:embed="rId2">
            <a:extLst>
              <a:ext uri="{28A0092B-C50C-407E-A947-70E740481C1C}">
                <a14:useLocalDpi xmlns:a14="http://schemas.microsoft.com/office/drawing/2010/main" val="0"/>
              </a:ext>
            </a:extLst>
          </a:blip>
          <a:srcRect l="10509" t="35083" b="33342"/>
          <a:stretch>
            <a:fillRect/>
          </a:stretch>
        </p:blipFill>
        <p:spPr bwMode="auto">
          <a:xfrm>
            <a:off x="3536506" y="2306677"/>
            <a:ext cx="63373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p:nvSpPr>
        <p:spPr>
          <a:xfrm>
            <a:off x="3679381" y="5664239"/>
            <a:ext cx="6072188" cy="28575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smtClean="0">
                <a:solidFill>
                  <a:schemeClr val="tx1"/>
                </a:solidFill>
                <a:latin typeface="Century Gothic" pitchFamily="34" charset="0"/>
              </a:rPr>
              <a:t>Feedback = 0,73</a:t>
            </a:r>
            <a:endParaRPr lang="sv-SE" sz="1600" dirty="0">
              <a:solidFill>
                <a:schemeClr val="tx1"/>
              </a:solidFill>
              <a:latin typeface="Century Gothic" pitchFamily="34" charset="0"/>
            </a:endParaRPr>
          </a:p>
        </p:txBody>
      </p:sp>
      <p:sp>
        <p:nvSpPr>
          <p:cNvPr id="15" name="textruta 9"/>
          <p:cNvSpPr txBox="1">
            <a:spLocks noChangeArrowheads="1"/>
          </p:cNvSpPr>
          <p:nvPr/>
        </p:nvSpPr>
        <p:spPr bwMode="auto">
          <a:xfrm>
            <a:off x="3965131" y="5164177"/>
            <a:ext cx="214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chemeClr val="bg1"/>
                </a:solidFill>
                <a:latin typeface="Century Gothic" pitchFamily="34" charset="0"/>
                <a:cs typeface="Arial" charset="0"/>
              </a:rPr>
              <a:t>REVERSE</a:t>
            </a:r>
          </a:p>
        </p:txBody>
      </p:sp>
      <p:sp>
        <p:nvSpPr>
          <p:cNvPr id="16" name="textruta 10"/>
          <p:cNvSpPr txBox="1">
            <a:spLocks noChangeArrowheads="1"/>
          </p:cNvSpPr>
          <p:nvPr/>
        </p:nvSpPr>
        <p:spPr bwMode="auto">
          <a:xfrm rot="2565746">
            <a:off x="4376294" y="4071977"/>
            <a:ext cx="1785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600">
                <a:latin typeface="Century Gothic" pitchFamily="34" charset="0"/>
                <a:cs typeface="Arial" charset="0"/>
              </a:rPr>
              <a:t>Developmental </a:t>
            </a:r>
          </a:p>
          <a:p>
            <a:pPr eaLnBrk="1" hangingPunct="1"/>
            <a:r>
              <a:rPr lang="en-US" altLang="sv-SE" sz="1600">
                <a:latin typeface="Century Gothic" pitchFamily="34" charset="0"/>
                <a:cs typeface="Arial" charset="0"/>
              </a:rPr>
              <a:t>Effects</a:t>
            </a:r>
          </a:p>
        </p:txBody>
      </p:sp>
      <p:sp>
        <p:nvSpPr>
          <p:cNvPr id="17" name="textruta 11"/>
          <p:cNvSpPr txBox="1">
            <a:spLocks noChangeArrowheads="1"/>
          </p:cNvSpPr>
          <p:nvPr/>
        </p:nvSpPr>
        <p:spPr bwMode="auto">
          <a:xfrm rot="4300377">
            <a:off x="5192269" y="3575089"/>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latin typeface="Century Gothic" pitchFamily="34" charset="0"/>
              </a:rPr>
              <a:t>Typical</a:t>
            </a:r>
          </a:p>
          <a:p>
            <a:pPr eaLnBrk="1" hangingPunct="1"/>
            <a:r>
              <a:rPr lang="en-US" altLang="sv-SE">
                <a:latin typeface="Century Gothic" pitchFamily="34" charset="0"/>
              </a:rPr>
              <a:t>Teacher</a:t>
            </a:r>
          </a:p>
          <a:p>
            <a:pPr eaLnBrk="1" hangingPunct="1"/>
            <a:r>
              <a:rPr lang="en-US" altLang="sv-SE">
                <a:latin typeface="Century Gothic" pitchFamily="34" charset="0"/>
              </a:rPr>
              <a:t>Effects</a:t>
            </a:r>
          </a:p>
        </p:txBody>
      </p:sp>
      <p:sp>
        <p:nvSpPr>
          <p:cNvPr id="18" name="textruta 12"/>
          <p:cNvSpPr txBox="1">
            <a:spLocks noChangeArrowheads="1"/>
          </p:cNvSpPr>
          <p:nvPr/>
        </p:nvSpPr>
        <p:spPr bwMode="auto">
          <a:xfrm>
            <a:off x="7108381" y="4092614"/>
            <a:ext cx="157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chemeClr val="bg1"/>
                </a:solidFill>
                <a:latin typeface="Century Gothic" pitchFamily="34" charset="0"/>
                <a:cs typeface="Arial" charset="0"/>
              </a:rPr>
              <a:t>ZONE OF</a:t>
            </a:r>
            <a:br>
              <a:rPr lang="sv-SE" altLang="sv-SE">
                <a:solidFill>
                  <a:schemeClr val="bg1"/>
                </a:solidFill>
                <a:latin typeface="Century Gothic" pitchFamily="34" charset="0"/>
                <a:cs typeface="Arial" charset="0"/>
              </a:rPr>
            </a:br>
            <a:r>
              <a:rPr lang="sv-SE" altLang="sv-SE">
                <a:solidFill>
                  <a:schemeClr val="bg1"/>
                </a:solidFill>
                <a:latin typeface="Century Gothic" pitchFamily="34" charset="0"/>
                <a:cs typeface="Arial" charset="0"/>
              </a:rPr>
              <a:t>DESIRED</a:t>
            </a:r>
            <a:br>
              <a:rPr lang="sv-SE" altLang="sv-SE">
                <a:solidFill>
                  <a:schemeClr val="bg1"/>
                </a:solidFill>
                <a:latin typeface="Century Gothic" pitchFamily="34" charset="0"/>
                <a:cs typeface="Arial" charset="0"/>
              </a:rPr>
            </a:br>
            <a:r>
              <a:rPr lang="sv-SE" altLang="sv-SE">
                <a:solidFill>
                  <a:schemeClr val="bg1"/>
                </a:solidFill>
                <a:latin typeface="Century Gothic" pitchFamily="34" charset="0"/>
                <a:cs typeface="Arial" charset="0"/>
              </a:rPr>
              <a:t>EFFECTS</a:t>
            </a:r>
          </a:p>
        </p:txBody>
      </p:sp>
      <p:cxnSp>
        <p:nvCxnSpPr>
          <p:cNvPr id="19" name="Rak 19"/>
          <p:cNvCxnSpPr>
            <a:endCxn id="14" idx="0"/>
          </p:cNvCxnSpPr>
          <p:nvPr/>
        </p:nvCxnSpPr>
        <p:spPr>
          <a:xfrm>
            <a:off x="4036569" y="4230727"/>
            <a:ext cx="2679700" cy="14335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20"/>
          <p:cNvCxnSpPr/>
          <p:nvPr/>
        </p:nvCxnSpPr>
        <p:spPr>
          <a:xfrm rot="16200000" flipH="1">
            <a:off x="4646962" y="3598108"/>
            <a:ext cx="2563813" cy="1552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1"/>
          <p:cNvCxnSpPr>
            <a:endCxn id="14" idx="0"/>
          </p:cNvCxnSpPr>
          <p:nvPr/>
        </p:nvCxnSpPr>
        <p:spPr>
          <a:xfrm rot="16200000" flipH="1">
            <a:off x="5197825" y="4145795"/>
            <a:ext cx="3000375" cy="365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ruta 16"/>
          <p:cNvSpPr txBox="1">
            <a:spLocks noChangeArrowheads="1"/>
          </p:cNvSpPr>
          <p:nvPr/>
        </p:nvSpPr>
        <p:spPr bwMode="auto">
          <a:xfrm>
            <a:off x="3536506" y="3949739"/>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a:t>
            </a:r>
          </a:p>
        </p:txBody>
      </p:sp>
      <p:sp>
        <p:nvSpPr>
          <p:cNvPr id="23" name="textruta 17"/>
          <p:cNvSpPr txBox="1">
            <a:spLocks noChangeArrowheads="1"/>
          </p:cNvSpPr>
          <p:nvPr/>
        </p:nvSpPr>
        <p:spPr bwMode="auto">
          <a:xfrm>
            <a:off x="4608069" y="2735302"/>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0,15</a:t>
            </a:r>
          </a:p>
        </p:txBody>
      </p:sp>
      <p:sp>
        <p:nvSpPr>
          <p:cNvPr id="24" name="textruta 18"/>
          <p:cNvSpPr txBox="1">
            <a:spLocks noChangeArrowheads="1"/>
          </p:cNvSpPr>
          <p:nvPr/>
        </p:nvSpPr>
        <p:spPr bwMode="auto">
          <a:xfrm>
            <a:off x="6322569" y="2306677"/>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0,40</a:t>
            </a:r>
          </a:p>
        </p:txBody>
      </p:sp>
      <p:cxnSp>
        <p:nvCxnSpPr>
          <p:cNvPr id="26" name="Rak pil 27"/>
          <p:cNvCxnSpPr/>
          <p:nvPr/>
        </p:nvCxnSpPr>
        <p:spPr>
          <a:xfrm flipV="1">
            <a:off x="6708331" y="3383280"/>
            <a:ext cx="1813877" cy="224921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ruta 20"/>
          <p:cNvSpPr txBox="1">
            <a:spLocks noChangeArrowheads="1"/>
          </p:cNvSpPr>
          <p:nvPr/>
        </p:nvSpPr>
        <p:spPr bwMode="auto">
          <a:xfrm>
            <a:off x="8522208" y="3049884"/>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b="1" dirty="0" smtClean="0">
                <a:latin typeface="Corbel" panose="020B0503020204020204" pitchFamily="34" charset="0"/>
                <a:cs typeface="Arial" charset="0"/>
              </a:rPr>
              <a:t>0,73</a:t>
            </a:r>
            <a:endParaRPr lang="sv-SE" altLang="sv-SE" b="1" dirty="0">
              <a:latin typeface="Corbel" panose="020B0503020204020204" pitchFamily="34" charset="0"/>
              <a:cs typeface="Arial" charset="0"/>
            </a:endParaRPr>
          </a:p>
        </p:txBody>
      </p:sp>
      <p:sp>
        <p:nvSpPr>
          <p:cNvPr id="28" name="Rektangel 23"/>
          <p:cNvSpPr>
            <a:spLocks noChangeArrowheads="1"/>
          </p:cNvSpPr>
          <p:nvPr/>
        </p:nvSpPr>
        <p:spPr bwMode="auto">
          <a:xfrm>
            <a:off x="5311331" y="6044187"/>
            <a:ext cx="2808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sz="1600" dirty="0">
                <a:latin typeface="Corbel" panose="020B0503020204020204" pitchFamily="34" charset="0"/>
              </a:rPr>
              <a:t>Baserat på 23 metaanalyser </a:t>
            </a:r>
            <a:br>
              <a:rPr lang="sv-SE" altLang="sv-SE" sz="1600" dirty="0">
                <a:latin typeface="Corbel" panose="020B0503020204020204" pitchFamily="34" charset="0"/>
              </a:rPr>
            </a:br>
            <a:r>
              <a:rPr lang="sv-SE" altLang="sv-SE" sz="1600" dirty="0">
                <a:latin typeface="Corbel" panose="020B0503020204020204" pitchFamily="34" charset="0"/>
              </a:rPr>
              <a:t>(totalt </a:t>
            </a:r>
            <a:r>
              <a:rPr lang="sv-SE" altLang="sv-SE" sz="1600" dirty="0" smtClean="0">
                <a:latin typeface="Corbel" panose="020B0503020204020204" pitchFamily="34" charset="0"/>
              </a:rPr>
              <a:t>1.287 </a:t>
            </a:r>
            <a:r>
              <a:rPr lang="sv-SE" altLang="sv-SE" sz="1600" dirty="0">
                <a:latin typeface="Corbel" panose="020B0503020204020204" pitchFamily="34" charset="0"/>
              </a:rPr>
              <a:t>studier)</a:t>
            </a:r>
          </a:p>
        </p:txBody>
      </p:sp>
    </p:spTree>
    <p:extLst>
      <p:ext uri="{BB962C8B-B14F-4D97-AF65-F5344CB8AC3E}">
        <p14:creationId xmlns:p14="http://schemas.microsoft.com/office/powerpoint/2010/main" val="984607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4278094"/>
          </a:xfrm>
          <a:prstGeom prst="rect">
            <a:avLst/>
          </a:prstGeom>
          <a:noFill/>
        </p:spPr>
        <p:txBody>
          <a:bodyPr wrap="square" rtlCol="0">
            <a:spAutoFit/>
          </a:bodyPr>
          <a:lstStyle/>
          <a:p>
            <a:pPr algn="ctr"/>
            <a:r>
              <a:rPr lang="en-US" sz="4000" dirty="0">
                <a:solidFill>
                  <a:srgbClr val="70AD47"/>
                </a:solidFill>
                <a:latin typeface="Century Gothic" panose="020B0502020202020204" pitchFamily="34" charset="0"/>
              </a:rPr>
              <a:t>Självbedömning - SRL</a:t>
            </a:r>
            <a:endParaRPr lang="sv-SE" sz="3600" dirty="0" smtClean="0">
              <a:solidFill>
                <a:prstClr val="black"/>
              </a:solidFill>
              <a:latin typeface="ScalaSansLF-Regular" panose="02000503000000000000" pitchFamily="2" charset="0"/>
            </a:endParaRPr>
          </a:p>
          <a:p>
            <a:pPr marL="514350" indent="-514350">
              <a:buAutoNum type="arabicPeriod"/>
            </a:pPr>
            <a:endParaRPr lang="en-US" sz="3200" dirty="0" smtClean="0">
              <a:solidFill>
                <a:prstClr val="black"/>
              </a:solidFill>
              <a:latin typeface="ScalaSansLF-Regular" panose="02000503000000000000" pitchFamily="2" charset="0"/>
            </a:endParaRPr>
          </a:p>
          <a:p>
            <a:endParaRPr lang="sv-SE" sz="3200" dirty="0" smtClean="0">
              <a:solidFill>
                <a:prstClr val="black"/>
              </a:solidFill>
              <a:latin typeface="ScalaSansLF-Regular" panose="02000503000000000000" pitchFamily="2" charset="0"/>
            </a:endParaRPr>
          </a:p>
          <a:p>
            <a:r>
              <a:rPr lang="sv-SE" sz="2800" dirty="0" smtClean="0">
                <a:solidFill>
                  <a:prstClr val="black"/>
                </a:solidFill>
                <a:latin typeface="Candara" panose="020E0502030303020204" pitchFamily="34" charset="0"/>
              </a:rPr>
              <a:t>Övning i självbedömning ger eleverna mycket bättre uppfattning av vad de klarar av.</a:t>
            </a:r>
          </a:p>
          <a:p>
            <a:endParaRPr lang="sv-SE" sz="2800" dirty="0">
              <a:solidFill>
                <a:prstClr val="black"/>
              </a:solidFill>
              <a:latin typeface="Candara" panose="020E0502030303020204" pitchFamily="34" charset="0"/>
            </a:endParaRPr>
          </a:p>
          <a:p>
            <a:r>
              <a:rPr lang="sv-SE" sz="2800" dirty="0" smtClean="0">
                <a:solidFill>
                  <a:prstClr val="black"/>
                </a:solidFill>
                <a:latin typeface="Candara" panose="020E0502030303020204" pitchFamily="34" charset="0"/>
              </a:rPr>
              <a:t>En bättre uppfattning av vad man klarar av, leder till betydligt färre ”undvikandestrategier” och förbättrat lärande.  </a:t>
            </a:r>
          </a:p>
        </p:txBody>
      </p:sp>
      <p:cxnSp>
        <p:nvCxnSpPr>
          <p:cNvPr id="8" name="Rak 7"/>
          <p:cNvCxnSpPr/>
          <p:nvPr/>
        </p:nvCxnSpPr>
        <p:spPr>
          <a:xfrm>
            <a:off x="3977476" y="231471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ektangel 3"/>
          <p:cNvSpPr/>
          <p:nvPr/>
        </p:nvSpPr>
        <p:spPr>
          <a:xfrm>
            <a:off x="8819928" y="6405857"/>
            <a:ext cx="3228769" cy="338554"/>
          </a:xfrm>
          <a:prstGeom prst="rect">
            <a:avLst/>
          </a:prstGeom>
          <a:solidFill>
            <a:schemeClr val="bg1">
              <a:lumMod val="85000"/>
            </a:schemeClr>
          </a:solidFill>
          <a:effectLst>
            <a:outerShdw blurRad="50800" dist="38100" dir="2700000" sx="102000" sy="102000" algn="tl" rotWithShape="0">
              <a:prstClr val="black">
                <a:alpha val="40000"/>
              </a:prstClr>
            </a:outerShdw>
          </a:effectLst>
        </p:spPr>
        <p:txBody>
          <a:bodyPr wrap="none">
            <a:spAutoFit/>
          </a:bodyPr>
          <a:lstStyle/>
          <a:p>
            <a:r>
              <a:rPr lang="en-US" sz="1600" dirty="0" smtClean="0">
                <a:solidFill>
                  <a:prstClr val="black"/>
                </a:solidFill>
                <a:latin typeface="Candara" panose="020E0502030303020204" pitchFamily="34" charset="0"/>
              </a:rPr>
              <a:t>Panadero, Jönsson &amp; Botella (2017)</a:t>
            </a:r>
            <a:endParaRPr lang="sv-SE" sz="1600" dirty="0">
              <a:latin typeface="Candara" panose="020E0502030303020204" pitchFamily="34" charset="0"/>
            </a:endParaRPr>
          </a:p>
        </p:txBody>
      </p:sp>
    </p:spTree>
    <p:extLst>
      <p:ext uri="{BB962C8B-B14F-4D97-AF65-F5344CB8AC3E}">
        <p14:creationId xmlns:p14="http://schemas.microsoft.com/office/powerpoint/2010/main" val="33748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261884"/>
          </a:xfrm>
          <a:prstGeom prst="rect">
            <a:avLst/>
          </a:prstGeom>
          <a:noFill/>
        </p:spPr>
        <p:txBody>
          <a:bodyPr wrap="square" rtlCol="0">
            <a:spAutoFit/>
          </a:bodyPr>
          <a:lstStyle/>
          <a:p>
            <a:pPr algn="ctr"/>
            <a:r>
              <a:rPr lang="sv-SE" sz="4000" dirty="0">
                <a:solidFill>
                  <a:srgbClr val="70AD47"/>
                </a:solidFill>
                <a:latin typeface="Century Gothic" panose="020B0502020202020204" pitchFamily="34" charset="0"/>
              </a:rPr>
              <a:t>Formativ bedömning</a:t>
            </a:r>
          </a:p>
          <a:p>
            <a:endParaRPr lang="sv-SE" sz="3600" dirty="0" smtClean="0">
              <a:solidFill>
                <a:prstClr val="black"/>
              </a:solidFill>
              <a:latin typeface="ScalaSansLF-Regular" panose="02000503000000000000" pitchFamily="2" charset="0"/>
            </a:endParaRPr>
          </a:p>
        </p:txBody>
      </p:sp>
      <p:pic>
        <p:nvPicPr>
          <p:cNvPr id="23" name="Bildobjekt 22"/>
          <p:cNvPicPr/>
          <p:nvPr/>
        </p:nvPicPr>
        <p:blipFill rotWithShape="1">
          <a:blip r:embed="rId2">
            <a:extLst>
              <a:ext uri="{28A0092B-C50C-407E-A947-70E740481C1C}">
                <a14:useLocalDpi xmlns:a14="http://schemas.microsoft.com/office/drawing/2010/main" val="0"/>
              </a:ext>
            </a:extLst>
          </a:blip>
          <a:srcRect t="11577" b="28144"/>
          <a:stretch/>
        </p:blipFill>
        <p:spPr bwMode="auto">
          <a:xfrm>
            <a:off x="2804921" y="2913976"/>
            <a:ext cx="7426332" cy="3357154"/>
          </a:xfrm>
          <a:prstGeom prst="rect">
            <a:avLst/>
          </a:prstGeom>
          <a:ln>
            <a:noFill/>
          </a:ln>
          <a:extLst>
            <a:ext uri="{53640926-AAD7-44D8-BBD7-CCE9431645EC}">
              <a14:shadowObscured xmlns:a14="http://schemas.microsoft.com/office/drawing/2010/main"/>
            </a:ext>
          </a:extLst>
        </p:spPr>
      </p:pic>
      <p:cxnSp>
        <p:nvCxnSpPr>
          <p:cNvPr id="7" name="Rak 7"/>
          <p:cNvCxnSpPr/>
          <p:nvPr/>
        </p:nvCxnSpPr>
        <p:spPr>
          <a:xfrm>
            <a:off x="3341868" y="2455156"/>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Rak pilkoppling 2"/>
          <p:cNvCxnSpPr/>
          <p:nvPr/>
        </p:nvCxnSpPr>
        <p:spPr>
          <a:xfrm flipV="1">
            <a:off x="6518087" y="4357857"/>
            <a:ext cx="5080" cy="46939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9542304" y="6405857"/>
            <a:ext cx="2523448" cy="338554"/>
          </a:xfrm>
          <a:prstGeom prst="rect">
            <a:avLst/>
          </a:prstGeom>
          <a:solidFill>
            <a:schemeClr val="bg1">
              <a:lumMod val="85000"/>
            </a:schemeClr>
          </a:solidFill>
          <a:effectLst>
            <a:outerShdw blurRad="50800" dist="38100" dir="2700000" sx="102000" sy="102000" algn="tl" rotWithShape="0">
              <a:prstClr val="black">
                <a:alpha val="40000"/>
              </a:prstClr>
            </a:outerShdw>
          </a:effectLst>
        </p:spPr>
        <p:txBody>
          <a:bodyPr wrap="none">
            <a:spAutoFit/>
          </a:bodyPr>
          <a:lstStyle/>
          <a:p>
            <a:r>
              <a:rPr lang="en-US" sz="1600" dirty="0" smtClean="0">
                <a:solidFill>
                  <a:prstClr val="black"/>
                </a:solidFill>
                <a:latin typeface="Candara" panose="020E0502030303020204" pitchFamily="34" charset="0"/>
              </a:rPr>
              <a:t>Panadero &amp; Jönsson (2013)</a:t>
            </a:r>
            <a:endParaRPr lang="sv-SE" sz="1600" dirty="0">
              <a:latin typeface="Candara" panose="020E0502030303020204" pitchFamily="34" charset="0"/>
            </a:endParaRPr>
          </a:p>
        </p:txBody>
      </p:sp>
    </p:spTree>
    <p:extLst>
      <p:ext uri="{BB962C8B-B14F-4D97-AF65-F5344CB8AC3E}">
        <p14:creationId xmlns:p14="http://schemas.microsoft.com/office/powerpoint/2010/main" val="16739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2985433"/>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SRL</a:t>
            </a:r>
          </a:p>
          <a:p>
            <a:endParaRPr lang="sv-SE" sz="3600" dirty="0" smtClean="0">
              <a:solidFill>
                <a:prstClr val="black"/>
              </a:solidFill>
              <a:latin typeface="ScalaSansLF-Regular" panose="02000503000000000000" pitchFamily="2" charset="0"/>
            </a:endParaRPr>
          </a:p>
          <a:p>
            <a:r>
              <a:rPr lang="en-US" sz="2800" dirty="0" smtClean="0">
                <a:solidFill>
                  <a:prstClr val="black"/>
                </a:solidFill>
                <a:latin typeface="Candara" panose="020E0502030303020204" pitchFamily="34" charset="0"/>
              </a:rPr>
              <a:t>Hattie m. fl. </a:t>
            </a:r>
            <a:r>
              <a:rPr lang="en-US" sz="2800" dirty="0">
                <a:solidFill>
                  <a:prstClr val="black"/>
                </a:solidFill>
                <a:latin typeface="Candara" panose="020E0502030303020204" pitchFamily="34" charset="0"/>
              </a:rPr>
              <a:t>(1996)</a:t>
            </a:r>
            <a:r>
              <a:rPr lang="nl-NL" sz="2800" dirty="0" smtClean="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51 studier (MA)</a:t>
            </a:r>
            <a:endParaRPr lang="nl-NL" sz="2800" dirty="0" smtClean="0">
              <a:solidFill>
                <a:prstClr val="black"/>
              </a:solidFill>
              <a:latin typeface="Candara" panose="020E0502030303020204" pitchFamily="34" charset="0"/>
            </a:endParaRPr>
          </a:p>
          <a:p>
            <a:r>
              <a:rPr lang="en-US" sz="2800" dirty="0" err="1" smtClean="0">
                <a:solidFill>
                  <a:prstClr val="black"/>
                </a:solidFill>
                <a:latin typeface="Candara" panose="020E0502030303020204" pitchFamily="34" charset="0"/>
              </a:rPr>
              <a:t>Dignath</a:t>
            </a:r>
            <a:r>
              <a:rPr lang="en-US" sz="2800" dirty="0" smtClean="0">
                <a:solidFill>
                  <a:prstClr val="black"/>
                </a:solidFill>
                <a:latin typeface="Candara" panose="020E0502030303020204" pitchFamily="34" charset="0"/>
              </a:rPr>
              <a:t> m. fl. </a:t>
            </a:r>
            <a:r>
              <a:rPr lang="en-US" sz="2800" dirty="0">
                <a:solidFill>
                  <a:prstClr val="black"/>
                </a:solidFill>
                <a:latin typeface="Candara" panose="020E0502030303020204" pitchFamily="34" charset="0"/>
              </a:rPr>
              <a:t>(2008)</a:t>
            </a:r>
            <a:r>
              <a:rPr lang="nl-NL" sz="2800" dirty="0" smtClean="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48 ES (MA)</a:t>
            </a:r>
            <a:endParaRPr lang="nl-NL" sz="2800" dirty="0">
              <a:solidFill>
                <a:prstClr val="black"/>
              </a:solidFill>
              <a:latin typeface="Candara" panose="020E0502030303020204" pitchFamily="34" charset="0"/>
            </a:endParaRPr>
          </a:p>
          <a:p>
            <a:r>
              <a:rPr lang="nl-NL" sz="2800" dirty="0" smtClean="0">
                <a:solidFill>
                  <a:prstClr val="black"/>
                </a:solidFill>
                <a:latin typeface="Candara" panose="020E0502030303020204" pitchFamily="34" charset="0"/>
              </a:rPr>
              <a:t>Dignath &amp; Büttner (2008</a:t>
            </a:r>
            <a:r>
              <a:rPr lang="nl-NL" sz="2800" dirty="0">
                <a:solidFill>
                  <a:prstClr val="black"/>
                </a:solidFill>
                <a:latin typeface="Candara" panose="020E0502030303020204" pitchFamily="34" charset="0"/>
              </a:rPr>
              <a:t>)</a:t>
            </a:r>
            <a:r>
              <a:rPr lang="en-US" sz="2800" dirty="0" smtClean="0">
                <a:solidFill>
                  <a:prstClr val="black"/>
                </a:solidFill>
                <a:latin typeface="Candara" panose="020E0502030303020204" pitchFamily="34" charset="0"/>
              </a:rPr>
              <a:t>	– 357 ES (MA)</a:t>
            </a:r>
          </a:p>
          <a:p>
            <a:r>
              <a:rPr lang="en-US" sz="2800" dirty="0" err="1">
                <a:solidFill>
                  <a:prstClr val="black"/>
                </a:solidFill>
                <a:latin typeface="Candara" panose="020E0502030303020204" pitchFamily="34" charset="0"/>
              </a:rPr>
              <a:t>Sitzmann</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m. fl. </a:t>
            </a:r>
            <a:r>
              <a:rPr lang="en-US" sz="2800" dirty="0">
                <a:solidFill>
                  <a:prstClr val="black"/>
                </a:solidFill>
                <a:latin typeface="Candara" panose="020E0502030303020204" pitchFamily="34" charset="0"/>
              </a:rPr>
              <a:t>(2010</a:t>
            </a:r>
            <a:r>
              <a:rPr lang="en-US" sz="2800" dirty="0" smtClean="0">
                <a:solidFill>
                  <a:prstClr val="black"/>
                </a:solidFill>
                <a:latin typeface="Candara" panose="020E0502030303020204" pitchFamily="34" charset="0"/>
              </a:rPr>
              <a:t>)</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rPr>
              <a:t>	– 430 ES (MA/HU) </a:t>
            </a: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087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3908762"/>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Sadler </a:t>
            </a:r>
            <a:r>
              <a:rPr lang="en-US" sz="2800" u="sng" dirty="0">
                <a:solidFill>
                  <a:prstClr val="black"/>
                </a:solidFill>
                <a:latin typeface="Candara" panose="020E0502030303020204" pitchFamily="34" charset="0"/>
              </a:rPr>
              <a:t>(</a:t>
            </a:r>
            <a:r>
              <a:rPr lang="en-US" sz="2800" u="sng" dirty="0" smtClean="0">
                <a:solidFill>
                  <a:prstClr val="black"/>
                </a:solidFill>
                <a:latin typeface="Candara" panose="020E0502030303020204" pitchFamily="34" charset="0"/>
              </a:rPr>
              <a:t>1989)</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Teori</a:t>
            </a:r>
            <a:r>
              <a:rPr lang="en-US" sz="2800" dirty="0" smtClean="0">
                <a:solidFill>
                  <a:prstClr val="black"/>
                </a:solidFill>
                <a:latin typeface="Candara" panose="020E0502030303020204" pitchFamily="34" charset="0"/>
                <a:sym typeface="Wingdings" panose="05000000000000000000" pitchFamily="2" charset="2"/>
              </a:rPr>
              <a:t> om </a:t>
            </a:r>
            <a:r>
              <a:rPr lang="en-US" sz="2800" dirty="0" err="1" smtClean="0">
                <a:solidFill>
                  <a:prstClr val="black"/>
                </a:solidFill>
                <a:latin typeface="Candara" panose="020E0502030303020204" pitchFamily="34" charset="0"/>
                <a:sym typeface="Wingdings" panose="05000000000000000000" pitchFamily="2" charset="2"/>
              </a:rPr>
              <a:t>formativ</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bedömning</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a:p>
            <a:r>
              <a:rPr lang="en-US" sz="2400" dirty="0">
                <a:solidFill>
                  <a:prstClr val="black"/>
                </a:solidFill>
                <a:latin typeface="Candara" panose="020E0502030303020204" pitchFamily="34" charset="0"/>
              </a:rPr>
              <a:t>“…the learner has to (a) possess a concept of the </a:t>
            </a:r>
            <a:r>
              <a:rPr lang="en-US" sz="2400" dirty="0" smtClean="0">
                <a:solidFill>
                  <a:prstClr val="black"/>
                </a:solidFill>
                <a:latin typeface="Candara" panose="020E0502030303020204" pitchFamily="34" charset="0"/>
              </a:rPr>
              <a:t>standard (or </a:t>
            </a:r>
            <a:r>
              <a:rPr lang="en-US" sz="2400" dirty="0">
                <a:solidFill>
                  <a:prstClr val="black"/>
                </a:solidFill>
                <a:latin typeface="Candara" panose="020E0502030303020204" pitchFamily="34" charset="0"/>
              </a:rPr>
              <a:t>goal, or reference level) being aimed for, (b) compare the actual (or </a:t>
            </a:r>
            <a:r>
              <a:rPr lang="en-US" sz="2400" dirty="0" smtClean="0">
                <a:solidFill>
                  <a:prstClr val="black"/>
                </a:solidFill>
                <a:latin typeface="Candara" panose="020E0502030303020204" pitchFamily="34" charset="0"/>
              </a:rPr>
              <a:t>current) level </a:t>
            </a:r>
            <a:r>
              <a:rPr lang="en-US" sz="2400" dirty="0">
                <a:solidFill>
                  <a:prstClr val="black"/>
                </a:solidFill>
                <a:latin typeface="Candara" panose="020E0502030303020204" pitchFamily="34" charset="0"/>
              </a:rPr>
              <a:t>of performance with the standard, and (c) engage in appropriate action</a:t>
            </a:r>
          </a:p>
          <a:p>
            <a:r>
              <a:rPr lang="en-US" sz="2400" dirty="0">
                <a:solidFill>
                  <a:prstClr val="black"/>
                </a:solidFill>
                <a:latin typeface="Candara" panose="020E0502030303020204" pitchFamily="34" charset="0"/>
              </a:rPr>
              <a:t>which leads to some closure of the gap.” (p. </a:t>
            </a:r>
            <a:r>
              <a:rPr lang="en-US" sz="2400" dirty="0" smtClean="0">
                <a:solidFill>
                  <a:prstClr val="black"/>
                </a:solidFill>
                <a:latin typeface="Candara" panose="020E0502030303020204" pitchFamily="34" charset="0"/>
              </a:rPr>
              <a:t>121).</a:t>
            </a:r>
            <a:endParaRPr lang="sv-SE" sz="2400" dirty="0" smtClean="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ktangel 2"/>
          <p:cNvSpPr/>
          <p:nvPr/>
        </p:nvSpPr>
        <p:spPr>
          <a:xfrm>
            <a:off x="5701304" y="285778"/>
            <a:ext cx="6192144" cy="1754326"/>
          </a:xfrm>
          <a:prstGeom prst="rect">
            <a:avLst/>
          </a:prstGeom>
          <a:solidFill>
            <a:schemeClr val="bg1"/>
          </a:solidFill>
          <a:ln w="57150">
            <a:solidFill>
              <a:schemeClr val="tx1"/>
            </a:solidFill>
          </a:ln>
          <a:effectLst>
            <a:outerShdw blurRad="50800" dist="38100" dir="2700000" sx="102000" sy="102000" algn="tl" rotWithShape="0">
              <a:prstClr val="black">
                <a:alpha val="40000"/>
              </a:prstClr>
            </a:outerShdw>
          </a:effectLst>
        </p:spPr>
        <p:txBody>
          <a:bodyPr wrap="none">
            <a:spAutoFit/>
          </a:bodyPr>
          <a:lstStyle/>
          <a:p>
            <a:endParaRPr lang="en-US" sz="3600" dirty="0" smtClean="0">
              <a:solidFill>
                <a:srgbClr val="FF0000"/>
              </a:solidFill>
              <a:latin typeface="Arial Black" panose="020B0A04020102020204" pitchFamily="34" charset="0"/>
            </a:endParaRPr>
          </a:p>
          <a:p>
            <a:r>
              <a:rPr lang="en-US" sz="3600" dirty="0" smtClean="0">
                <a:solidFill>
                  <a:srgbClr val="FF0000"/>
                </a:solidFill>
                <a:latin typeface="Arial Black" panose="020B0A04020102020204" pitchFamily="34" charset="0"/>
              </a:rPr>
              <a:t>“Qualitative judgments”</a:t>
            </a:r>
          </a:p>
          <a:p>
            <a:endParaRPr lang="en-US" sz="36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722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341632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SRL</a:t>
            </a:r>
          </a:p>
          <a:p>
            <a:endParaRPr lang="sv-SE" sz="3600" dirty="0" smtClean="0">
              <a:solidFill>
                <a:prstClr val="black"/>
              </a:solidFill>
              <a:latin typeface="ScalaSansLF-Regular" panose="02000503000000000000" pitchFamily="2" charset="0"/>
            </a:endParaRPr>
          </a:p>
          <a:p>
            <a:r>
              <a:rPr lang="en-US" sz="2800" dirty="0">
                <a:solidFill>
                  <a:prstClr val="black"/>
                </a:solidFill>
                <a:latin typeface="Candara" panose="020E0502030303020204" pitchFamily="34" charset="0"/>
              </a:rPr>
              <a:t>»/…/ the mean effect size for </a:t>
            </a:r>
            <a:r>
              <a:rPr lang="en-US" sz="2800" dirty="0" smtClean="0">
                <a:solidFill>
                  <a:prstClr val="black"/>
                </a:solidFill>
                <a:latin typeface="Candara" panose="020E0502030303020204" pitchFamily="34" charset="0"/>
              </a:rPr>
              <a:t>academic performance was </a:t>
            </a:r>
            <a:r>
              <a:rPr lang="en-US" sz="2800" dirty="0">
                <a:solidFill>
                  <a:prstClr val="black"/>
                </a:solidFill>
                <a:latin typeface="Candara" panose="020E0502030303020204" pitchFamily="34" charset="0"/>
              </a:rPr>
              <a:t>0.61 for primary school and 0.54 for secondary school, suggesting that SRL can be fostered effectively</a:t>
            </a:r>
          </a:p>
          <a:p>
            <a:r>
              <a:rPr lang="en-US" sz="2800" dirty="0">
                <a:solidFill>
                  <a:prstClr val="black"/>
                </a:solidFill>
                <a:latin typeface="Candara" panose="020E0502030303020204" pitchFamily="34" charset="0"/>
              </a:rPr>
              <a:t>at both primary and secondary school </a:t>
            </a:r>
            <a:r>
              <a:rPr lang="en-US" sz="2800" dirty="0" smtClean="0">
                <a:solidFill>
                  <a:prstClr val="black"/>
                </a:solidFill>
                <a:latin typeface="Candara" panose="020E0502030303020204" pitchFamily="34" charset="0"/>
              </a:rPr>
              <a:t>level« </a:t>
            </a:r>
            <a:r>
              <a:rPr lang="en-US" sz="2800" dirty="0">
                <a:solidFill>
                  <a:prstClr val="black"/>
                </a:solidFill>
                <a:latin typeface="Candara" panose="020E0502030303020204" pitchFamily="34" charset="0"/>
              </a:rPr>
              <a:t>(Panadero, Jönsson &amp; Botella, 2017, p. </a:t>
            </a:r>
            <a:r>
              <a:rPr lang="en-US" sz="2800" dirty="0" smtClean="0">
                <a:solidFill>
                  <a:prstClr val="black"/>
                </a:solidFill>
                <a:latin typeface="Candara" panose="020E0502030303020204" pitchFamily="34" charset="0"/>
              </a:rPr>
              <a:t>77)</a:t>
            </a:r>
            <a:endParaRPr lang="en-US" sz="28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2158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5" descr="Hattie.png"/>
          <p:cNvPicPr>
            <a:picLocks noChangeAspect="1"/>
          </p:cNvPicPr>
          <p:nvPr/>
        </p:nvPicPr>
        <p:blipFill>
          <a:blip r:embed="rId2">
            <a:extLst>
              <a:ext uri="{28A0092B-C50C-407E-A947-70E740481C1C}">
                <a14:useLocalDpi xmlns:a14="http://schemas.microsoft.com/office/drawing/2010/main" val="0"/>
              </a:ext>
            </a:extLst>
          </a:blip>
          <a:srcRect l="10509" t="35083" b="33342"/>
          <a:stretch>
            <a:fillRect/>
          </a:stretch>
        </p:blipFill>
        <p:spPr bwMode="auto">
          <a:xfrm>
            <a:off x="3536506" y="2306677"/>
            <a:ext cx="63373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p:nvSpPr>
        <p:spPr>
          <a:xfrm>
            <a:off x="3679381" y="5664239"/>
            <a:ext cx="6072188" cy="28575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smtClean="0">
                <a:solidFill>
                  <a:schemeClr val="tx1"/>
                </a:solidFill>
                <a:latin typeface="Century Gothic" pitchFamily="34" charset="0"/>
              </a:rPr>
              <a:t>Feedback = 0,73</a:t>
            </a:r>
            <a:endParaRPr lang="sv-SE" sz="1600" dirty="0">
              <a:solidFill>
                <a:schemeClr val="tx1"/>
              </a:solidFill>
              <a:latin typeface="Century Gothic" pitchFamily="34" charset="0"/>
            </a:endParaRPr>
          </a:p>
        </p:txBody>
      </p:sp>
      <p:sp>
        <p:nvSpPr>
          <p:cNvPr id="15" name="textruta 9"/>
          <p:cNvSpPr txBox="1">
            <a:spLocks noChangeArrowheads="1"/>
          </p:cNvSpPr>
          <p:nvPr/>
        </p:nvSpPr>
        <p:spPr bwMode="auto">
          <a:xfrm>
            <a:off x="3965131" y="5164177"/>
            <a:ext cx="214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chemeClr val="bg1"/>
                </a:solidFill>
                <a:latin typeface="Century Gothic" pitchFamily="34" charset="0"/>
                <a:cs typeface="Arial" charset="0"/>
              </a:rPr>
              <a:t>REVERSE</a:t>
            </a:r>
          </a:p>
        </p:txBody>
      </p:sp>
      <p:sp>
        <p:nvSpPr>
          <p:cNvPr id="16" name="textruta 10"/>
          <p:cNvSpPr txBox="1">
            <a:spLocks noChangeArrowheads="1"/>
          </p:cNvSpPr>
          <p:nvPr/>
        </p:nvSpPr>
        <p:spPr bwMode="auto">
          <a:xfrm rot="2565746">
            <a:off x="4376294" y="4071977"/>
            <a:ext cx="1785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600">
                <a:latin typeface="Century Gothic" pitchFamily="34" charset="0"/>
                <a:cs typeface="Arial" charset="0"/>
              </a:rPr>
              <a:t>Developmental </a:t>
            </a:r>
          </a:p>
          <a:p>
            <a:pPr eaLnBrk="1" hangingPunct="1"/>
            <a:r>
              <a:rPr lang="en-US" altLang="sv-SE" sz="1600">
                <a:latin typeface="Century Gothic" pitchFamily="34" charset="0"/>
                <a:cs typeface="Arial" charset="0"/>
              </a:rPr>
              <a:t>Effects</a:t>
            </a:r>
          </a:p>
        </p:txBody>
      </p:sp>
      <p:sp>
        <p:nvSpPr>
          <p:cNvPr id="17" name="textruta 11"/>
          <p:cNvSpPr txBox="1">
            <a:spLocks noChangeArrowheads="1"/>
          </p:cNvSpPr>
          <p:nvPr/>
        </p:nvSpPr>
        <p:spPr bwMode="auto">
          <a:xfrm rot="4300377">
            <a:off x="5192269" y="3575089"/>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latin typeface="Century Gothic" pitchFamily="34" charset="0"/>
              </a:rPr>
              <a:t>Typical</a:t>
            </a:r>
          </a:p>
          <a:p>
            <a:pPr eaLnBrk="1" hangingPunct="1"/>
            <a:r>
              <a:rPr lang="en-US" altLang="sv-SE">
                <a:latin typeface="Century Gothic" pitchFamily="34" charset="0"/>
              </a:rPr>
              <a:t>Teacher</a:t>
            </a:r>
          </a:p>
          <a:p>
            <a:pPr eaLnBrk="1" hangingPunct="1"/>
            <a:r>
              <a:rPr lang="en-US" altLang="sv-SE">
                <a:latin typeface="Century Gothic" pitchFamily="34" charset="0"/>
              </a:rPr>
              <a:t>Effects</a:t>
            </a:r>
          </a:p>
        </p:txBody>
      </p:sp>
      <p:sp>
        <p:nvSpPr>
          <p:cNvPr id="18" name="textruta 12"/>
          <p:cNvSpPr txBox="1">
            <a:spLocks noChangeArrowheads="1"/>
          </p:cNvSpPr>
          <p:nvPr/>
        </p:nvSpPr>
        <p:spPr bwMode="auto">
          <a:xfrm>
            <a:off x="7108381" y="4092614"/>
            <a:ext cx="157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chemeClr val="bg1"/>
                </a:solidFill>
                <a:latin typeface="Century Gothic" pitchFamily="34" charset="0"/>
                <a:cs typeface="Arial" charset="0"/>
              </a:rPr>
              <a:t>ZONE OF</a:t>
            </a:r>
            <a:br>
              <a:rPr lang="sv-SE" altLang="sv-SE">
                <a:solidFill>
                  <a:schemeClr val="bg1"/>
                </a:solidFill>
                <a:latin typeface="Century Gothic" pitchFamily="34" charset="0"/>
                <a:cs typeface="Arial" charset="0"/>
              </a:rPr>
            </a:br>
            <a:r>
              <a:rPr lang="sv-SE" altLang="sv-SE">
                <a:solidFill>
                  <a:schemeClr val="bg1"/>
                </a:solidFill>
                <a:latin typeface="Century Gothic" pitchFamily="34" charset="0"/>
                <a:cs typeface="Arial" charset="0"/>
              </a:rPr>
              <a:t>DESIRED</a:t>
            </a:r>
            <a:br>
              <a:rPr lang="sv-SE" altLang="sv-SE">
                <a:solidFill>
                  <a:schemeClr val="bg1"/>
                </a:solidFill>
                <a:latin typeface="Century Gothic" pitchFamily="34" charset="0"/>
                <a:cs typeface="Arial" charset="0"/>
              </a:rPr>
            </a:br>
            <a:r>
              <a:rPr lang="sv-SE" altLang="sv-SE">
                <a:solidFill>
                  <a:schemeClr val="bg1"/>
                </a:solidFill>
                <a:latin typeface="Century Gothic" pitchFamily="34" charset="0"/>
                <a:cs typeface="Arial" charset="0"/>
              </a:rPr>
              <a:t>EFFECTS</a:t>
            </a:r>
          </a:p>
        </p:txBody>
      </p:sp>
      <p:cxnSp>
        <p:nvCxnSpPr>
          <p:cNvPr id="19" name="Rak 19"/>
          <p:cNvCxnSpPr>
            <a:endCxn id="14" idx="0"/>
          </p:cNvCxnSpPr>
          <p:nvPr/>
        </p:nvCxnSpPr>
        <p:spPr>
          <a:xfrm>
            <a:off x="4036569" y="4230727"/>
            <a:ext cx="2679700" cy="14335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20"/>
          <p:cNvCxnSpPr/>
          <p:nvPr/>
        </p:nvCxnSpPr>
        <p:spPr>
          <a:xfrm rot="16200000" flipH="1">
            <a:off x="4646962" y="3598108"/>
            <a:ext cx="2563813" cy="1552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1"/>
          <p:cNvCxnSpPr>
            <a:endCxn id="14" idx="0"/>
          </p:cNvCxnSpPr>
          <p:nvPr/>
        </p:nvCxnSpPr>
        <p:spPr>
          <a:xfrm rot="16200000" flipH="1">
            <a:off x="5197825" y="4145795"/>
            <a:ext cx="3000375" cy="365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ruta 16"/>
          <p:cNvSpPr txBox="1">
            <a:spLocks noChangeArrowheads="1"/>
          </p:cNvSpPr>
          <p:nvPr/>
        </p:nvSpPr>
        <p:spPr bwMode="auto">
          <a:xfrm>
            <a:off x="3536506" y="3949739"/>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a:t>
            </a:r>
          </a:p>
        </p:txBody>
      </p:sp>
      <p:sp>
        <p:nvSpPr>
          <p:cNvPr id="23" name="textruta 17"/>
          <p:cNvSpPr txBox="1">
            <a:spLocks noChangeArrowheads="1"/>
          </p:cNvSpPr>
          <p:nvPr/>
        </p:nvSpPr>
        <p:spPr bwMode="auto">
          <a:xfrm>
            <a:off x="4608069" y="2735302"/>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0,15</a:t>
            </a:r>
          </a:p>
        </p:txBody>
      </p:sp>
      <p:sp>
        <p:nvSpPr>
          <p:cNvPr id="24" name="textruta 18"/>
          <p:cNvSpPr txBox="1">
            <a:spLocks noChangeArrowheads="1"/>
          </p:cNvSpPr>
          <p:nvPr/>
        </p:nvSpPr>
        <p:spPr bwMode="auto">
          <a:xfrm>
            <a:off x="6322569" y="2306677"/>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a:latin typeface="Century Gothic" pitchFamily="34" charset="0"/>
                <a:cs typeface="Arial" charset="0"/>
              </a:rPr>
              <a:t>0,40</a:t>
            </a:r>
          </a:p>
        </p:txBody>
      </p:sp>
      <p:cxnSp>
        <p:nvCxnSpPr>
          <p:cNvPr id="26" name="Rak pil 27"/>
          <p:cNvCxnSpPr/>
          <p:nvPr/>
        </p:nvCxnSpPr>
        <p:spPr>
          <a:xfrm flipV="1">
            <a:off x="6708331" y="3383280"/>
            <a:ext cx="1813877" cy="224921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ruta 20"/>
          <p:cNvSpPr txBox="1">
            <a:spLocks noChangeArrowheads="1"/>
          </p:cNvSpPr>
          <p:nvPr/>
        </p:nvSpPr>
        <p:spPr bwMode="auto">
          <a:xfrm>
            <a:off x="8522208" y="3049884"/>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b="1" dirty="0" smtClean="0">
                <a:latin typeface="Corbel" panose="020B0503020204020204" pitchFamily="34" charset="0"/>
                <a:cs typeface="Arial" charset="0"/>
              </a:rPr>
              <a:t>0,73</a:t>
            </a:r>
            <a:endParaRPr lang="sv-SE" altLang="sv-SE" b="1" dirty="0">
              <a:latin typeface="Corbel" panose="020B0503020204020204" pitchFamily="34" charset="0"/>
              <a:cs typeface="Arial" charset="0"/>
            </a:endParaRPr>
          </a:p>
        </p:txBody>
      </p:sp>
      <p:sp>
        <p:nvSpPr>
          <p:cNvPr id="28" name="Rektangel 23"/>
          <p:cNvSpPr>
            <a:spLocks noChangeArrowheads="1"/>
          </p:cNvSpPr>
          <p:nvPr/>
        </p:nvSpPr>
        <p:spPr bwMode="auto">
          <a:xfrm>
            <a:off x="5311331" y="6044187"/>
            <a:ext cx="2808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sz="1600" dirty="0">
                <a:latin typeface="Corbel" panose="020B0503020204020204" pitchFamily="34" charset="0"/>
              </a:rPr>
              <a:t>Baserat på 23 </a:t>
            </a:r>
            <a:r>
              <a:rPr lang="sv-SE" altLang="sv-SE" sz="1600" dirty="0" smtClean="0">
                <a:latin typeface="Corbel" panose="020B0503020204020204" pitchFamily="34" charset="0"/>
              </a:rPr>
              <a:t>metaanalyser </a:t>
            </a:r>
            <a:r>
              <a:rPr lang="sv-SE" altLang="sv-SE" sz="1600" dirty="0">
                <a:latin typeface="Corbel" panose="020B0503020204020204" pitchFamily="34" charset="0"/>
              </a:rPr>
              <a:t/>
            </a:r>
            <a:br>
              <a:rPr lang="sv-SE" altLang="sv-SE" sz="1600" dirty="0">
                <a:latin typeface="Corbel" panose="020B0503020204020204" pitchFamily="34" charset="0"/>
              </a:rPr>
            </a:br>
            <a:r>
              <a:rPr lang="sv-SE" altLang="sv-SE" sz="1600" dirty="0">
                <a:latin typeface="Corbel" panose="020B0503020204020204" pitchFamily="34" charset="0"/>
              </a:rPr>
              <a:t>(totalt </a:t>
            </a:r>
            <a:r>
              <a:rPr lang="sv-SE" altLang="sv-SE" sz="1600" dirty="0" smtClean="0">
                <a:latin typeface="Corbel" panose="020B0503020204020204" pitchFamily="34" charset="0"/>
              </a:rPr>
              <a:t>1.287 </a:t>
            </a:r>
            <a:r>
              <a:rPr lang="sv-SE" altLang="sv-SE" sz="1600" dirty="0">
                <a:latin typeface="Corbel" panose="020B0503020204020204" pitchFamily="34" charset="0"/>
              </a:rPr>
              <a:t>studier)</a:t>
            </a:r>
          </a:p>
        </p:txBody>
      </p:sp>
    </p:spTree>
    <p:extLst>
      <p:ext uri="{BB962C8B-B14F-4D97-AF65-F5344CB8AC3E}">
        <p14:creationId xmlns:p14="http://schemas.microsoft.com/office/powerpoint/2010/main" val="2201573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773398"/>
            <a:ext cx="8531352" cy="2554545"/>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SRL</a:t>
            </a:r>
          </a:p>
          <a:p>
            <a:endParaRPr lang="sv-SE" sz="3600" dirty="0" smtClean="0">
              <a:solidFill>
                <a:prstClr val="black"/>
              </a:solidFill>
              <a:latin typeface="ScalaSansLF-Regular" panose="02000503000000000000" pitchFamily="2" charset="0"/>
            </a:endParaRPr>
          </a:p>
          <a:p>
            <a:r>
              <a:rPr lang="en-US" sz="2800" dirty="0">
                <a:solidFill>
                  <a:prstClr val="black"/>
                </a:solidFill>
                <a:latin typeface="Candara" panose="020E0502030303020204" pitchFamily="34" charset="0"/>
              </a:rPr>
              <a:t>»/…/ goal level, persistence, effort, and self-efficacy were the </a:t>
            </a:r>
            <a:r>
              <a:rPr lang="en-US" sz="2800" dirty="0" smtClean="0">
                <a:solidFill>
                  <a:prstClr val="black"/>
                </a:solidFill>
                <a:latin typeface="Candara" panose="020E0502030303020204" pitchFamily="34" charset="0"/>
              </a:rPr>
              <a:t>constructs with </a:t>
            </a:r>
            <a:r>
              <a:rPr lang="en-US" sz="2800" dirty="0">
                <a:solidFill>
                  <a:prstClr val="black"/>
                </a:solidFill>
                <a:latin typeface="Candara" panose="020E0502030303020204" pitchFamily="34" charset="0"/>
              </a:rPr>
              <a:t>the strongest effects on </a:t>
            </a:r>
            <a:r>
              <a:rPr lang="en-US" sz="2800" dirty="0" smtClean="0">
                <a:solidFill>
                  <a:prstClr val="black"/>
                </a:solidFill>
                <a:latin typeface="Candara" panose="020E0502030303020204" pitchFamily="34" charset="0"/>
              </a:rPr>
              <a:t>learning /…/« </a:t>
            </a:r>
            <a:r>
              <a:rPr lang="en-US" sz="2800" dirty="0">
                <a:solidFill>
                  <a:prstClr val="black"/>
                </a:solidFill>
                <a:latin typeface="Candara" panose="020E0502030303020204" pitchFamily="34" charset="0"/>
              </a:rPr>
              <a:t>(Panadero, Jönsson &amp; Botella, 2017, p. 77)</a:t>
            </a: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878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261884"/>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»Self-</a:t>
            </a:r>
            <a:r>
              <a:rPr lang="sv-SE" sz="4000" dirty="0" err="1" smtClean="0">
                <a:solidFill>
                  <a:srgbClr val="70AD47"/>
                </a:solidFill>
                <a:latin typeface="Century Gothic" panose="020B0502020202020204" pitchFamily="34" charset="0"/>
              </a:rPr>
              <a:t>efficacy</a:t>
            </a:r>
            <a:r>
              <a:rPr lang="sv-SE" sz="4000" dirty="0" smtClean="0">
                <a:solidFill>
                  <a:srgbClr val="70AD47"/>
                </a:solidFill>
                <a:latin typeface="Century Gothic" panose="020B0502020202020204" pitchFamily="34" charset="0"/>
              </a:rPr>
              <a:t>«</a:t>
            </a:r>
          </a:p>
          <a:p>
            <a:endParaRPr lang="sv-SE" sz="3600" dirty="0" smtClean="0">
              <a:solidFill>
                <a:prstClr val="black"/>
              </a:solidFill>
              <a:latin typeface="ScalaSansLF-Regular" panose="02000503000000000000" pitchFamily="2"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rot="20968088">
            <a:off x="2208529" y="3484520"/>
            <a:ext cx="2082800" cy="923330"/>
          </a:xfrm>
          <a:prstGeom prst="rect">
            <a:avLst/>
          </a:prstGeom>
          <a:noFill/>
        </p:spPr>
        <p:txBody>
          <a:bodyPr wrap="square" rtlCol="0">
            <a:spAutoFit/>
          </a:bodyPr>
          <a:lstStyle/>
          <a:p>
            <a:pPr algn="ctr"/>
            <a:r>
              <a:rPr lang="sv-SE" dirty="0" smtClean="0">
                <a:latin typeface="Candara" panose="020E0502030303020204" pitchFamily="34" charset="0"/>
              </a:rPr>
              <a:t>”Det här borde funka. Jag gör ett försök!”</a:t>
            </a:r>
            <a:endParaRPr lang="sv-SE" dirty="0">
              <a:latin typeface="Candara" panose="020E0502030303020204" pitchFamily="34" charset="0"/>
            </a:endParaRPr>
          </a:p>
        </p:txBody>
      </p:sp>
      <p:sp>
        <p:nvSpPr>
          <p:cNvPr id="7" name="textruta 6"/>
          <p:cNvSpPr txBox="1"/>
          <p:nvPr/>
        </p:nvSpPr>
        <p:spPr>
          <a:xfrm rot="475612">
            <a:off x="8327284" y="3195159"/>
            <a:ext cx="2082800" cy="923330"/>
          </a:xfrm>
          <a:prstGeom prst="rect">
            <a:avLst/>
          </a:prstGeom>
          <a:noFill/>
        </p:spPr>
        <p:txBody>
          <a:bodyPr wrap="square" rtlCol="0">
            <a:spAutoFit/>
          </a:bodyPr>
          <a:lstStyle/>
          <a:p>
            <a:pPr algn="ctr"/>
            <a:r>
              <a:rPr lang="sv-SE" dirty="0" smtClean="0">
                <a:latin typeface="Candara" panose="020E0502030303020204" pitchFamily="34" charset="0"/>
              </a:rPr>
              <a:t>”Tveksam! Testar försiktigt, utan fullt engagemang.”</a:t>
            </a:r>
            <a:endParaRPr lang="sv-SE" dirty="0">
              <a:latin typeface="Candara" panose="020E0502030303020204" pitchFamily="34" charset="0"/>
            </a:endParaRPr>
          </a:p>
        </p:txBody>
      </p:sp>
      <p:sp>
        <p:nvSpPr>
          <p:cNvPr id="9" name="textruta 8"/>
          <p:cNvSpPr txBox="1"/>
          <p:nvPr/>
        </p:nvSpPr>
        <p:spPr>
          <a:xfrm>
            <a:off x="6071514" y="6096145"/>
            <a:ext cx="2452725" cy="369332"/>
          </a:xfrm>
          <a:prstGeom prst="rect">
            <a:avLst/>
          </a:prstGeom>
          <a:noFill/>
        </p:spPr>
        <p:txBody>
          <a:bodyPr wrap="square" rtlCol="0">
            <a:spAutoFit/>
          </a:bodyPr>
          <a:lstStyle/>
          <a:p>
            <a:pPr algn="ctr"/>
            <a:r>
              <a:rPr lang="sv-SE" dirty="0" smtClean="0">
                <a:latin typeface="Candara" panose="020E0502030303020204" pitchFamily="34" charset="0"/>
              </a:rPr>
              <a:t>”Ingen idé! Jag drar!”</a:t>
            </a:r>
            <a:endParaRPr lang="sv-SE" dirty="0">
              <a:latin typeface="Candara" panose="020E0502030303020204" pitchFamily="34" charset="0"/>
            </a:endParaRPr>
          </a:p>
        </p:txBody>
      </p:sp>
      <p:sp>
        <p:nvSpPr>
          <p:cNvPr id="10" name="textruta 9"/>
          <p:cNvSpPr txBox="1"/>
          <p:nvPr/>
        </p:nvSpPr>
        <p:spPr>
          <a:xfrm>
            <a:off x="1951481" y="4657382"/>
            <a:ext cx="2082800" cy="646331"/>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Tidigare lyckade försök</a:t>
            </a:r>
            <a:endParaRPr lang="sv-SE" dirty="0">
              <a:latin typeface="Candara" panose="020E0502030303020204" pitchFamily="34" charset="0"/>
            </a:endParaRPr>
          </a:p>
        </p:txBody>
      </p:sp>
      <p:sp>
        <p:nvSpPr>
          <p:cNvPr id="11" name="textruta 10"/>
          <p:cNvSpPr txBox="1"/>
          <p:nvPr/>
        </p:nvSpPr>
        <p:spPr>
          <a:xfrm>
            <a:off x="8760969" y="4472716"/>
            <a:ext cx="2082800" cy="369332"/>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Inga tidigare försök</a:t>
            </a:r>
            <a:endParaRPr lang="sv-SE" dirty="0">
              <a:latin typeface="Candara" panose="020E0502030303020204" pitchFamily="34" charset="0"/>
            </a:endParaRPr>
          </a:p>
        </p:txBody>
      </p:sp>
      <p:sp>
        <p:nvSpPr>
          <p:cNvPr id="12" name="textruta 11"/>
          <p:cNvSpPr txBox="1"/>
          <p:nvPr/>
        </p:nvSpPr>
        <p:spPr>
          <a:xfrm>
            <a:off x="8524239" y="6057436"/>
            <a:ext cx="2082800" cy="646331"/>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Tidigare misslyckade försök</a:t>
            </a:r>
            <a:endParaRPr lang="sv-SE" dirty="0">
              <a:latin typeface="Candara" panose="020E0502030303020204" pitchFamily="34" charset="0"/>
            </a:endParaRPr>
          </a:p>
        </p:txBody>
      </p:sp>
      <p:sp>
        <p:nvSpPr>
          <p:cNvPr id="13" name="textruta 12"/>
          <p:cNvSpPr txBox="1"/>
          <p:nvPr/>
        </p:nvSpPr>
        <p:spPr>
          <a:xfrm>
            <a:off x="1951481" y="5411105"/>
            <a:ext cx="2082800" cy="369332"/>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Vill lära sig</a:t>
            </a:r>
            <a:endParaRPr lang="sv-SE" dirty="0">
              <a:latin typeface="Candara" panose="020E0502030303020204" pitchFamily="34" charset="0"/>
            </a:endParaRPr>
          </a:p>
        </p:txBody>
      </p:sp>
      <p:sp>
        <p:nvSpPr>
          <p:cNvPr id="14" name="textruta 13"/>
          <p:cNvSpPr txBox="1"/>
          <p:nvPr/>
        </p:nvSpPr>
        <p:spPr>
          <a:xfrm>
            <a:off x="9802369" y="5581248"/>
            <a:ext cx="2082800" cy="369332"/>
          </a:xfrm>
          <a:prstGeom prst="rect">
            <a:avLst/>
          </a:prstGeom>
          <a:solidFill>
            <a:schemeClr val="accent6">
              <a:lumMod val="40000"/>
              <a:lumOff val="60000"/>
            </a:schemeClr>
          </a:solidFill>
          <a:effectLst>
            <a:outerShdw blurRad="50800" dist="38100" dir="2700000" sx="102000" sy="102000" algn="tl" rotWithShape="0">
              <a:prstClr val="black">
                <a:alpha val="40000"/>
              </a:prstClr>
            </a:outerShdw>
          </a:effectLst>
        </p:spPr>
        <p:txBody>
          <a:bodyPr wrap="square" rtlCol="0">
            <a:spAutoFit/>
          </a:bodyPr>
          <a:lstStyle/>
          <a:p>
            <a:pPr algn="ctr"/>
            <a:r>
              <a:rPr lang="sv-SE" dirty="0" smtClean="0">
                <a:latin typeface="Candara" panose="020E0502030303020204" pitchFamily="34" charset="0"/>
              </a:rPr>
              <a:t>Vill inte misslyckas</a:t>
            </a:r>
            <a:endParaRPr lang="sv-SE" dirty="0">
              <a:latin typeface="Candara" panose="020E0502030303020204" pitchFamily="34" charset="0"/>
            </a:endParaRPr>
          </a:p>
        </p:txBody>
      </p:sp>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l="2495" t="11446" r="11215" b="7548"/>
          <a:stretch/>
        </p:blipFill>
        <p:spPr>
          <a:xfrm>
            <a:off x="4443066" y="2455156"/>
            <a:ext cx="3837218" cy="3602286"/>
          </a:xfrm>
          <a:prstGeom prst="rect">
            <a:avLst/>
          </a:prstGeom>
        </p:spPr>
      </p:pic>
    </p:spTree>
    <p:extLst>
      <p:ext uri="{BB962C8B-B14F-4D97-AF65-F5344CB8AC3E}">
        <p14:creationId xmlns:p14="http://schemas.microsoft.com/office/powerpoint/2010/main" val="11734571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56966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Fråga</a:t>
            </a: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4509725" y="2879151"/>
            <a:ext cx="5458968" cy="1200329"/>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Finns det vetenskapliga belägg </a:t>
            </a:r>
            <a:br>
              <a:rPr lang="sv-SE" sz="2400" dirty="0" smtClean="0">
                <a:latin typeface="Corbel" panose="020B0503020204020204" pitchFamily="34" charset="0"/>
              </a:rPr>
            </a:br>
            <a:r>
              <a:rPr lang="sv-SE" sz="2400" dirty="0" smtClean="0">
                <a:latin typeface="Corbel" panose="020B0503020204020204" pitchFamily="34" charset="0"/>
              </a:rPr>
              <a:t>(dvs. »evidens«) för att formativ bedömning fungerar? </a:t>
            </a:r>
          </a:p>
        </p:txBody>
      </p:sp>
      <p:sp>
        <p:nvSpPr>
          <p:cNvPr id="7" name="textruta 6"/>
          <p:cNvSpPr txBox="1"/>
          <p:nvPr/>
        </p:nvSpPr>
        <p:spPr>
          <a:xfrm>
            <a:off x="4509725" y="4485447"/>
            <a:ext cx="5458968" cy="830997"/>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Nej, eftersom formativ bedömning kan innebära så många olika saker.  </a:t>
            </a:r>
          </a:p>
        </p:txBody>
      </p:sp>
      <p:grpSp>
        <p:nvGrpSpPr>
          <p:cNvPr id="10" name="Grupp 9"/>
          <p:cNvGrpSpPr/>
          <p:nvPr/>
        </p:nvGrpSpPr>
        <p:grpSpPr>
          <a:xfrm>
            <a:off x="1901952" y="4485447"/>
            <a:ext cx="8066741" cy="830997"/>
            <a:chOff x="1901952" y="4485447"/>
            <a:chExt cx="8066741" cy="830997"/>
          </a:xfrm>
        </p:grpSpPr>
        <p:sp>
          <p:nvSpPr>
            <p:cNvPr id="11" name="textruta 10"/>
            <p:cNvSpPr txBox="1"/>
            <p:nvPr/>
          </p:nvSpPr>
          <p:spPr>
            <a:xfrm>
              <a:off x="4509725" y="4485447"/>
              <a:ext cx="5458968" cy="830997"/>
            </a:xfrm>
            <a:prstGeom prst="rect">
              <a:avLst/>
            </a:prstGeom>
            <a:solidFill>
              <a:schemeClr val="accent6">
                <a:lumMod val="20000"/>
                <a:lumOff val="80000"/>
              </a:schemeClr>
            </a:solidFill>
          </p:spPr>
          <p:txBody>
            <a:bodyPr wrap="square" rtlCol="0">
              <a:spAutoFit/>
            </a:bodyPr>
            <a:lstStyle/>
            <a:p>
              <a:r>
                <a:rPr lang="sv-SE" sz="2400" dirty="0" smtClean="0">
                  <a:latin typeface="Corbel" panose="020B0503020204020204" pitchFamily="34" charset="0"/>
                </a:rPr>
                <a:t>Nej, eftersom formativ bedömning kan innebära så många olika saker.  </a:t>
              </a:r>
            </a:p>
          </p:txBody>
        </p:sp>
        <p:sp>
          <p:nvSpPr>
            <p:cNvPr id="12" name="textruta 11"/>
            <p:cNvSpPr txBox="1"/>
            <p:nvPr/>
          </p:nvSpPr>
          <p:spPr>
            <a:xfrm>
              <a:off x="1901952" y="4670112"/>
              <a:ext cx="2377440" cy="461665"/>
            </a:xfrm>
            <a:prstGeom prst="rect">
              <a:avLst/>
            </a:prstGeom>
            <a:noFill/>
          </p:spPr>
          <p:txBody>
            <a:bodyPr wrap="square" rtlCol="0">
              <a:spAutoFit/>
            </a:bodyPr>
            <a:lstStyle/>
            <a:p>
              <a:pPr algn="r"/>
              <a:r>
                <a:rPr lang="sv-SE" sz="2400" dirty="0">
                  <a:latin typeface="Corbel" panose="020B0503020204020204" pitchFamily="34" charset="0"/>
                </a:rPr>
                <a:t>Å ena sidan: </a:t>
              </a:r>
            </a:p>
          </p:txBody>
        </p:sp>
      </p:grpSp>
      <p:sp>
        <p:nvSpPr>
          <p:cNvPr id="13" name="textruta 12"/>
          <p:cNvSpPr txBox="1"/>
          <p:nvPr/>
        </p:nvSpPr>
        <p:spPr>
          <a:xfrm>
            <a:off x="1901952" y="5892360"/>
            <a:ext cx="2377440" cy="461665"/>
          </a:xfrm>
          <a:prstGeom prst="rect">
            <a:avLst/>
          </a:prstGeom>
          <a:noFill/>
        </p:spPr>
        <p:txBody>
          <a:bodyPr wrap="square" rtlCol="0">
            <a:spAutoFit/>
          </a:bodyPr>
          <a:lstStyle/>
          <a:p>
            <a:pPr algn="r"/>
            <a:r>
              <a:rPr lang="sv-SE" sz="2400" dirty="0">
                <a:latin typeface="Corbel" panose="020B0503020204020204" pitchFamily="34" charset="0"/>
              </a:rPr>
              <a:t>Å </a:t>
            </a:r>
            <a:r>
              <a:rPr lang="sv-SE" sz="2400" dirty="0" smtClean="0">
                <a:latin typeface="Corbel" panose="020B0503020204020204" pitchFamily="34" charset="0"/>
              </a:rPr>
              <a:t>andra sidan… </a:t>
            </a:r>
            <a:endParaRPr lang="sv-SE" sz="2400" dirty="0">
              <a:latin typeface="Corbel" panose="020B0503020204020204" pitchFamily="34" charset="0"/>
            </a:endParaRPr>
          </a:p>
        </p:txBody>
      </p:sp>
      <p:sp>
        <p:nvSpPr>
          <p:cNvPr id="14" name="textruta 13"/>
          <p:cNvSpPr txBox="1"/>
          <p:nvPr/>
        </p:nvSpPr>
        <p:spPr>
          <a:xfrm>
            <a:off x="6576269" y="5316444"/>
            <a:ext cx="5458968" cy="830997"/>
          </a:xfrm>
          <a:prstGeom prst="rect">
            <a:avLst/>
          </a:prstGeom>
          <a:solidFill>
            <a:schemeClr val="accent6">
              <a:lumMod val="20000"/>
              <a:lumOff val="80000"/>
            </a:schemeClr>
          </a:solidFill>
        </p:spPr>
        <p:txBody>
          <a:bodyPr wrap="square" rtlCol="0">
            <a:spAutoFit/>
          </a:bodyPr>
          <a:lstStyle/>
          <a:p>
            <a:r>
              <a:rPr lang="sv-SE" sz="2400" u="sng" dirty="0" smtClean="0">
                <a:latin typeface="Corbel" panose="020B0503020204020204" pitchFamily="34" charset="0"/>
              </a:rPr>
              <a:t>Måste specificera</a:t>
            </a:r>
            <a:r>
              <a:rPr lang="sv-SE" sz="2400" dirty="0" smtClean="0">
                <a:latin typeface="Corbel" panose="020B0503020204020204" pitchFamily="34" charset="0"/>
              </a:rPr>
              <a:t>: Vilka metoder som används och hur de används.  </a:t>
            </a:r>
          </a:p>
        </p:txBody>
      </p:sp>
    </p:spTree>
    <p:extLst>
      <p:ext uri="{BB962C8B-B14F-4D97-AF65-F5344CB8AC3E}">
        <p14:creationId xmlns:p14="http://schemas.microsoft.com/office/powerpoint/2010/main" val="332318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261884"/>
          </a:xfrm>
          <a:prstGeom prst="rect">
            <a:avLst/>
          </a:prstGeom>
          <a:noFill/>
        </p:spPr>
        <p:txBody>
          <a:bodyPr wrap="square" rtlCol="0">
            <a:spAutoFit/>
          </a:bodyPr>
          <a:lstStyle/>
          <a:p>
            <a:pPr algn="ctr"/>
            <a:r>
              <a:rPr lang="sv-SE" sz="4000" dirty="0">
                <a:solidFill>
                  <a:srgbClr val="70AD47"/>
                </a:solidFill>
                <a:latin typeface="Century Gothic" panose="020B0502020202020204" pitchFamily="34" charset="0"/>
              </a:rPr>
              <a:t>Formativ bedömning</a:t>
            </a:r>
          </a:p>
          <a:p>
            <a:endParaRPr lang="sv-SE" sz="3600" dirty="0" smtClean="0">
              <a:solidFill>
                <a:prstClr val="black"/>
              </a:solidFill>
              <a:latin typeface="ScalaSansLF-Regular" panose="02000503000000000000" pitchFamily="2" charset="0"/>
            </a:endParaRPr>
          </a:p>
        </p:txBody>
      </p:sp>
      <p:pic>
        <p:nvPicPr>
          <p:cNvPr id="23" name="Bildobjekt 22"/>
          <p:cNvPicPr/>
          <p:nvPr/>
        </p:nvPicPr>
        <p:blipFill rotWithShape="1">
          <a:blip r:embed="rId2">
            <a:extLst>
              <a:ext uri="{28A0092B-C50C-407E-A947-70E740481C1C}">
                <a14:useLocalDpi xmlns:a14="http://schemas.microsoft.com/office/drawing/2010/main" val="0"/>
              </a:ext>
            </a:extLst>
          </a:blip>
          <a:srcRect t="11577" b="28144"/>
          <a:stretch/>
        </p:blipFill>
        <p:spPr bwMode="auto">
          <a:xfrm>
            <a:off x="2804921" y="2913976"/>
            <a:ext cx="7426332" cy="3357154"/>
          </a:xfrm>
          <a:prstGeom prst="rect">
            <a:avLst/>
          </a:prstGeom>
          <a:ln>
            <a:noFill/>
          </a:ln>
          <a:extLst>
            <a:ext uri="{53640926-AAD7-44D8-BBD7-CCE9431645EC}">
              <a14:shadowObscured xmlns:a14="http://schemas.microsoft.com/office/drawing/2010/main"/>
            </a:ext>
          </a:extLst>
        </p:spPr>
      </p:pic>
      <p:cxnSp>
        <p:nvCxnSpPr>
          <p:cNvPr id="7" name="Rak 7"/>
          <p:cNvCxnSpPr/>
          <p:nvPr/>
        </p:nvCxnSpPr>
        <p:spPr>
          <a:xfrm>
            <a:off x="3341868" y="2455156"/>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Rak pilkoppling 2"/>
          <p:cNvCxnSpPr/>
          <p:nvPr/>
        </p:nvCxnSpPr>
        <p:spPr>
          <a:xfrm flipV="1">
            <a:off x="6518087" y="4357857"/>
            <a:ext cx="5080" cy="46939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9542304" y="6405857"/>
            <a:ext cx="2523448" cy="338554"/>
          </a:xfrm>
          <a:prstGeom prst="rect">
            <a:avLst/>
          </a:prstGeom>
          <a:solidFill>
            <a:schemeClr val="bg1">
              <a:lumMod val="85000"/>
            </a:schemeClr>
          </a:solidFill>
          <a:effectLst>
            <a:outerShdw blurRad="50800" dist="38100" dir="2700000" sx="102000" sy="102000" algn="tl" rotWithShape="0">
              <a:prstClr val="black">
                <a:alpha val="40000"/>
              </a:prstClr>
            </a:outerShdw>
          </a:effectLst>
        </p:spPr>
        <p:txBody>
          <a:bodyPr wrap="none">
            <a:spAutoFit/>
          </a:bodyPr>
          <a:lstStyle/>
          <a:p>
            <a:r>
              <a:rPr lang="en-US" sz="1600" dirty="0" smtClean="0">
                <a:solidFill>
                  <a:prstClr val="black"/>
                </a:solidFill>
                <a:latin typeface="Candara" panose="020E0502030303020204" pitchFamily="34" charset="0"/>
              </a:rPr>
              <a:t>Panadero &amp; Jönsson (2013)</a:t>
            </a:r>
            <a:endParaRPr lang="sv-SE" sz="1600" dirty="0">
              <a:latin typeface="Candara" panose="020E0502030303020204" pitchFamily="34" charset="0"/>
            </a:endParaRPr>
          </a:p>
        </p:txBody>
      </p:sp>
    </p:spTree>
    <p:extLst>
      <p:ext uri="{BB962C8B-B14F-4D97-AF65-F5344CB8AC3E}">
        <p14:creationId xmlns:p14="http://schemas.microsoft.com/office/powerpoint/2010/main" val="1485816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496312" y="1169894"/>
            <a:ext cx="8531352" cy="5570756"/>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Forskning om formativ bedömning</a:t>
            </a:r>
          </a:p>
          <a:p>
            <a:endParaRPr lang="sv-SE" sz="3600" dirty="0" smtClean="0">
              <a:solidFill>
                <a:prstClr val="black"/>
              </a:solidFill>
              <a:latin typeface="ScalaSansLF-Regular" panose="02000503000000000000" pitchFamily="2" charset="0"/>
            </a:endParaRPr>
          </a:p>
          <a:p>
            <a:r>
              <a:rPr lang="sv-SE" sz="2400" u="sng" dirty="0" smtClean="0">
                <a:solidFill>
                  <a:prstClr val="black"/>
                </a:solidFill>
                <a:latin typeface="Candara" panose="020E0502030303020204" pitchFamily="34" charset="0"/>
              </a:rPr>
              <a:t>Det finns vetenskapliga belägg för att</a:t>
            </a:r>
            <a:r>
              <a:rPr lang="sv-SE" sz="2400" dirty="0" smtClean="0">
                <a:solidFill>
                  <a:prstClr val="black"/>
                </a:solidFill>
                <a:latin typeface="Candara" panose="020E0502030303020204" pitchFamily="34" charset="0"/>
              </a:rPr>
              <a:t>:</a:t>
            </a:r>
          </a:p>
          <a:p>
            <a:pPr marL="514350" indent="-514350">
              <a:buAutoNum type="arabicPeriod"/>
            </a:pPr>
            <a:r>
              <a:rPr lang="sv-SE" sz="2400" dirty="0" smtClean="0">
                <a:solidFill>
                  <a:prstClr val="black"/>
                </a:solidFill>
                <a:latin typeface="Candara" panose="020E0502030303020204" pitchFamily="34" charset="0"/>
              </a:rPr>
              <a:t>Tydliga förväntningar kan stödja såväl återkopplingsprocessen som elevernas självreglering.</a:t>
            </a:r>
          </a:p>
          <a:p>
            <a:pPr marL="514350" indent="-514350">
              <a:buAutoNum type="arabicPeriod"/>
            </a:pPr>
            <a:r>
              <a:rPr lang="sv-SE" sz="2400" dirty="0" smtClean="0">
                <a:solidFill>
                  <a:prstClr val="black"/>
                </a:solidFill>
                <a:latin typeface="Candara" panose="020E0502030303020204" pitchFamily="34" charset="0"/>
              </a:rPr>
              <a:t>Återkoppling, kamrat- och självbedömning kan påverka elevernas prestationer positivt, om vissa förutsättningar är uppfyllda. </a:t>
            </a:r>
          </a:p>
          <a:p>
            <a:pPr marL="514350" indent="-514350">
              <a:buAutoNum type="arabicPeriod"/>
            </a:pPr>
            <a:r>
              <a:rPr lang="sv-SE" sz="2400" dirty="0" smtClean="0">
                <a:solidFill>
                  <a:prstClr val="black"/>
                </a:solidFill>
                <a:latin typeface="Candara" panose="020E0502030303020204" pitchFamily="34" charset="0"/>
              </a:rPr>
              <a:t>Övning i självbedömning har stark påverkan på elevernas självreglering.</a:t>
            </a:r>
          </a:p>
          <a:p>
            <a:pPr marL="514350" indent="-514350">
              <a:buAutoNum type="arabicPeriod"/>
            </a:pPr>
            <a:r>
              <a:rPr lang="sv-SE" sz="2400" dirty="0" smtClean="0">
                <a:solidFill>
                  <a:prstClr val="black"/>
                </a:solidFill>
                <a:latin typeface="Candara" panose="020E0502030303020204" pitchFamily="34" charset="0"/>
              </a:rPr>
              <a:t>Bättre självreglering kan påverka </a:t>
            </a:r>
            <a:r>
              <a:rPr lang="sv-SE" sz="2400" dirty="0">
                <a:solidFill>
                  <a:prstClr val="black"/>
                </a:solidFill>
                <a:latin typeface="Candara" panose="020E0502030303020204" pitchFamily="34" charset="0"/>
              </a:rPr>
              <a:t>elevernas </a:t>
            </a:r>
            <a:r>
              <a:rPr lang="sv-SE" sz="2400" dirty="0" smtClean="0">
                <a:solidFill>
                  <a:prstClr val="black"/>
                </a:solidFill>
                <a:latin typeface="Candara" panose="020E0502030303020204" pitchFamily="34" charset="0"/>
              </a:rPr>
              <a:t>prestationer positivt.</a:t>
            </a:r>
            <a:endParaRPr lang="sv-SE" sz="2400" dirty="0">
              <a:solidFill>
                <a:prstClr val="black"/>
              </a:solidFill>
              <a:latin typeface="Candara" panose="020E0502030303020204" pitchFamily="34" charset="0"/>
            </a:endParaRPr>
          </a:p>
        </p:txBody>
      </p:sp>
      <p:cxnSp>
        <p:nvCxnSpPr>
          <p:cNvPr id="8" name="Rak 7"/>
          <p:cNvCxnSpPr/>
          <p:nvPr/>
        </p:nvCxnSpPr>
        <p:spPr>
          <a:xfrm>
            <a:off x="3454145" y="2421687"/>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149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006823" y="3526968"/>
            <a:ext cx="1848653" cy="2796007"/>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4" name="Bildobjekt 3"/>
          <p:cNvPicPr>
            <a:picLocks noChangeAspect="1"/>
          </p:cNvPicPr>
          <p:nvPr/>
        </p:nvPicPr>
        <p:blipFill>
          <a:blip r:embed="rId3"/>
          <a:stretch>
            <a:fillRect/>
          </a:stretch>
        </p:blipFill>
        <p:spPr>
          <a:xfrm>
            <a:off x="3655160" y="718250"/>
            <a:ext cx="1634294" cy="2312743"/>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6" name="Picture 8" descr="http://www.bokia.se/mediaarchive/21386384/main/skola-och-naturvetenskap-politik-praktik-problematik-i-belysning-av-amnesdidaktisk-forsknin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0745" y="1564760"/>
            <a:ext cx="970890" cy="1399481"/>
          </a:xfrm>
          <a:prstGeom prst="rect">
            <a:avLst/>
          </a:prstGeom>
          <a:noFill/>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0" descr="http://image.bokus.com/images2/9789127130050_20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68661">
            <a:off x="8652244" y="2926286"/>
            <a:ext cx="1012228" cy="1533526"/>
          </a:xfrm>
          <a:prstGeom prst="rect">
            <a:avLst/>
          </a:prstGeom>
          <a:noFill/>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stretch>
            <a:fillRect/>
          </a:stretch>
        </p:blipFill>
        <p:spPr>
          <a:xfrm>
            <a:off x="6161246" y="161192"/>
            <a:ext cx="1410360" cy="1987080"/>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10" name="Rektangel 9"/>
          <p:cNvSpPr/>
          <p:nvPr/>
        </p:nvSpPr>
        <p:spPr>
          <a:xfrm>
            <a:off x="9852248" y="5013176"/>
            <a:ext cx="2339752" cy="1844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1" name="Picture 2" descr="http://i191.photobucket.com/albums/z43/sevenarts/cinema/starshiptroopers2.jpg"/>
          <p:cNvPicPr>
            <a:picLocks noChangeAspect="1" noChangeArrowheads="1"/>
          </p:cNvPicPr>
          <p:nvPr/>
        </p:nvPicPr>
        <p:blipFill rotWithShape="1">
          <a:blip r:embed="rId9">
            <a:extLst>
              <a:ext uri="{28A0092B-C50C-407E-A947-70E740481C1C}">
                <a14:useLocalDpi xmlns:a14="http://schemas.microsoft.com/office/drawing/2010/main" val="0"/>
              </a:ext>
            </a:extLst>
          </a:blip>
          <a:srcRect t="83791"/>
          <a:stretch/>
        </p:blipFill>
        <p:spPr bwMode="auto">
          <a:xfrm>
            <a:off x="4811688" y="6184847"/>
            <a:ext cx="7380312" cy="67315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ak 11"/>
          <p:cNvCxnSpPr/>
          <p:nvPr/>
        </p:nvCxnSpPr>
        <p:spPr>
          <a:xfrm>
            <a:off x="4811688" y="6184847"/>
            <a:ext cx="7416824"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6601" y="4217632"/>
            <a:ext cx="1256390" cy="18435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Bedömning i NO - grundskolans tidiga år (häfta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7925" y="2060848"/>
            <a:ext cx="1295944" cy="1840240"/>
          </a:xfrm>
          <a:prstGeom prst="rect">
            <a:avLst/>
          </a:prstGeom>
          <a:noFill/>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2" descr="http://s.cdon.com/media-dynamic/images/product/book/book/image4/pedagogisk_bedomning-14904107-frntl.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61012" y="4372430"/>
            <a:ext cx="1200269" cy="1688750"/>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4" descr="http://s.cdon.com/media-dynamic/images/product/00/10/60/19/96/3/hult-agneta-utvardering-och-bedomning-i-skolan.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14286" y="694864"/>
            <a:ext cx="1119375" cy="1649212"/>
          </a:xfrm>
          <a:prstGeom prst="rect">
            <a:avLst/>
          </a:prstGeom>
          <a:noFill/>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850642" y="3523966"/>
            <a:ext cx="1658172" cy="2447119"/>
          </a:xfrm>
          <a:prstGeom prst="rect">
            <a:avLst/>
          </a:prstGeom>
          <a:noFill/>
          <a:ln w="9525">
            <a:solidFill>
              <a:schemeClr val="tx1"/>
            </a:solidFill>
            <a:miter lim="800000"/>
            <a:headEnd/>
            <a:tailEnd/>
          </a:ln>
          <a:effectLst>
            <a:glow rad="127000">
              <a:schemeClr val="accent1">
                <a:alpha val="0"/>
              </a:schemeClr>
            </a:glow>
            <a:outerShdw blurRad="50800" dist="38100" dir="2700000" sx="102000" sy="102000" algn="tl" rotWithShape="0">
              <a:prstClr val="black">
                <a:alpha val="50000"/>
              </a:prstClr>
            </a:outerShdw>
          </a:effectLst>
          <a:extLst>
            <a:ext uri="{909E8E84-426E-40DD-AFC4-6F175D3DCCD1}">
              <a14:hiddenFill xmlns:a14="http://schemas.microsoft.com/office/drawing/2010/main">
                <a:solidFill>
                  <a:schemeClr val="accent1"/>
                </a:solidFill>
              </a14:hiddenFill>
            </a:ext>
          </a:extLst>
        </p:spPr>
      </p:pic>
      <p:pic>
        <p:nvPicPr>
          <p:cNvPr id="18" name="Picture 2" descr="http://www.larandebedomning.se/LB3.jpg"/>
          <p:cNvPicPr>
            <a:picLocks noChangeAspect="1" noChangeArrowheads="1"/>
          </p:cNvPicPr>
          <p:nvPr/>
        </p:nvPicPr>
        <p:blipFill rotWithShape="1">
          <a:blip r:embed="rId17">
            <a:extLst>
              <a:ext uri="{28A0092B-C50C-407E-A947-70E740481C1C}">
                <a14:useLocalDpi xmlns:a14="http://schemas.microsoft.com/office/drawing/2010/main" val="0"/>
              </a:ext>
            </a:extLst>
          </a:blip>
          <a:srcRect l="15598" r="16040"/>
          <a:stretch/>
        </p:blipFill>
        <p:spPr bwMode="auto">
          <a:xfrm rot="20588169">
            <a:off x="5252326" y="1999599"/>
            <a:ext cx="1725561" cy="2524125"/>
          </a:xfrm>
          <a:prstGeom prst="rect">
            <a:avLst/>
          </a:prstGeom>
          <a:noFill/>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Bildresultat fÃ¶r prov eller bedÃ¶mning jÃ¶nsson"/>
          <p:cNvPicPr>
            <a:picLocks noChangeAspect="1" noChangeArrowheads="1"/>
          </p:cNvPicPr>
          <p:nvPr/>
        </p:nvPicPr>
        <p:blipFill rotWithShape="1">
          <a:blip r:embed="rId18">
            <a:extLst>
              <a:ext uri="{28A0092B-C50C-407E-A947-70E740481C1C}">
                <a14:useLocalDpi xmlns:a14="http://schemas.microsoft.com/office/drawing/2010/main" val="0"/>
              </a:ext>
            </a:extLst>
          </a:blip>
          <a:srcRect l="32151" r="31863"/>
          <a:stretch/>
        </p:blipFill>
        <p:spPr bwMode="auto">
          <a:xfrm rot="1048805">
            <a:off x="2093299" y="1423939"/>
            <a:ext cx="1545552" cy="2254761"/>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5" descr="http://staging.forgedui.com/wp-content/uploads/2011/12/finger_click.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2414" y="5518255"/>
            <a:ext cx="8572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75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3908762"/>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r>
              <a:rPr lang="en-US" sz="2800" u="sng" dirty="0" smtClean="0">
                <a:solidFill>
                  <a:prstClr val="black"/>
                </a:solidFill>
                <a:latin typeface="Candara" panose="020E0502030303020204" pitchFamily="34" charset="0"/>
              </a:rPr>
              <a:t>Sadler </a:t>
            </a:r>
            <a:r>
              <a:rPr lang="en-US" sz="2800" u="sng" dirty="0">
                <a:solidFill>
                  <a:prstClr val="black"/>
                </a:solidFill>
                <a:latin typeface="Candara" panose="020E0502030303020204" pitchFamily="34" charset="0"/>
              </a:rPr>
              <a:t>(</a:t>
            </a:r>
            <a:r>
              <a:rPr lang="en-US" sz="2800" u="sng" dirty="0" smtClean="0">
                <a:solidFill>
                  <a:prstClr val="black"/>
                </a:solidFill>
                <a:latin typeface="Candara" panose="020E0502030303020204" pitchFamily="34" charset="0"/>
              </a:rPr>
              <a:t>1989)</a:t>
            </a:r>
            <a:r>
              <a:rPr lang="en-US" sz="2800" dirty="0">
                <a:solidFill>
                  <a:prstClr val="black"/>
                </a:solidFill>
                <a:latin typeface="Candara" panose="020E0502030303020204" pitchFamily="34" charset="0"/>
              </a:rPr>
              <a:t> </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Teori</a:t>
            </a:r>
            <a:r>
              <a:rPr lang="en-US" sz="2800" dirty="0" smtClean="0">
                <a:solidFill>
                  <a:prstClr val="black"/>
                </a:solidFill>
                <a:latin typeface="Candara" panose="020E0502030303020204" pitchFamily="34" charset="0"/>
                <a:sym typeface="Wingdings" panose="05000000000000000000" pitchFamily="2" charset="2"/>
              </a:rPr>
              <a:t> om </a:t>
            </a:r>
            <a:r>
              <a:rPr lang="en-US" sz="2800" dirty="0" err="1" smtClean="0">
                <a:solidFill>
                  <a:prstClr val="black"/>
                </a:solidFill>
                <a:latin typeface="Candara" panose="020E0502030303020204" pitchFamily="34" charset="0"/>
                <a:sym typeface="Wingdings" panose="05000000000000000000" pitchFamily="2" charset="2"/>
              </a:rPr>
              <a:t>formativ</a:t>
            </a:r>
            <a:r>
              <a:rPr lang="en-US" sz="2800" dirty="0" smtClean="0">
                <a:solidFill>
                  <a:prstClr val="black"/>
                </a:solidFill>
                <a:latin typeface="Candara" panose="020E0502030303020204" pitchFamily="34" charset="0"/>
                <a:sym typeface="Wingdings" panose="05000000000000000000" pitchFamily="2" charset="2"/>
              </a:rPr>
              <a:t> </a:t>
            </a:r>
            <a:r>
              <a:rPr lang="en-US" sz="2800" dirty="0" err="1" smtClean="0">
                <a:solidFill>
                  <a:prstClr val="black"/>
                </a:solidFill>
                <a:latin typeface="Candara" panose="020E0502030303020204" pitchFamily="34" charset="0"/>
                <a:sym typeface="Wingdings" panose="05000000000000000000" pitchFamily="2" charset="2"/>
              </a:rPr>
              <a:t>bedömning</a:t>
            </a:r>
            <a:r>
              <a:rPr lang="en-US" sz="2800" dirty="0" smtClean="0">
                <a:solidFill>
                  <a:prstClr val="black"/>
                </a:solidFill>
                <a:latin typeface="Candara" panose="020E0502030303020204" pitchFamily="34" charset="0"/>
              </a:rPr>
              <a:t> </a:t>
            </a:r>
          </a:p>
          <a:p>
            <a:endParaRPr lang="en-US" sz="2400" dirty="0" smtClean="0">
              <a:solidFill>
                <a:prstClr val="black"/>
              </a:solidFill>
              <a:latin typeface="Candara" panose="020E0502030303020204" pitchFamily="34" charset="0"/>
            </a:endParaRPr>
          </a:p>
          <a:p>
            <a:r>
              <a:rPr lang="en-US" sz="2400" dirty="0">
                <a:solidFill>
                  <a:prstClr val="black"/>
                </a:solidFill>
                <a:latin typeface="Candara" panose="020E0502030303020204" pitchFamily="34" charset="0"/>
              </a:rPr>
              <a:t>“…the learner has to (a) possess a concept of the </a:t>
            </a:r>
            <a:r>
              <a:rPr lang="en-US" sz="2400" dirty="0" smtClean="0">
                <a:solidFill>
                  <a:prstClr val="black"/>
                </a:solidFill>
                <a:latin typeface="Candara" panose="020E0502030303020204" pitchFamily="34" charset="0"/>
              </a:rPr>
              <a:t>standard (or </a:t>
            </a:r>
            <a:r>
              <a:rPr lang="en-US" sz="2400" dirty="0">
                <a:solidFill>
                  <a:prstClr val="black"/>
                </a:solidFill>
                <a:latin typeface="Candara" panose="020E0502030303020204" pitchFamily="34" charset="0"/>
              </a:rPr>
              <a:t>goal, or reference level) being aimed for, (b) compare the actual (or </a:t>
            </a:r>
            <a:r>
              <a:rPr lang="en-US" sz="2400" dirty="0" smtClean="0">
                <a:solidFill>
                  <a:prstClr val="black"/>
                </a:solidFill>
                <a:latin typeface="Candara" panose="020E0502030303020204" pitchFamily="34" charset="0"/>
              </a:rPr>
              <a:t>current) level </a:t>
            </a:r>
            <a:r>
              <a:rPr lang="en-US" sz="2400" dirty="0">
                <a:solidFill>
                  <a:prstClr val="black"/>
                </a:solidFill>
                <a:latin typeface="Candara" panose="020E0502030303020204" pitchFamily="34" charset="0"/>
              </a:rPr>
              <a:t>of performance with the standard, and (c) engage in appropriate action</a:t>
            </a:r>
          </a:p>
          <a:p>
            <a:r>
              <a:rPr lang="en-US" sz="2400" dirty="0">
                <a:solidFill>
                  <a:prstClr val="black"/>
                </a:solidFill>
                <a:latin typeface="Candara" panose="020E0502030303020204" pitchFamily="34" charset="0"/>
              </a:rPr>
              <a:t>which leads to some closure of the gap.” (p. </a:t>
            </a:r>
            <a:r>
              <a:rPr lang="en-US" sz="2400" dirty="0" smtClean="0">
                <a:solidFill>
                  <a:prstClr val="black"/>
                </a:solidFill>
                <a:latin typeface="Candara" panose="020E0502030303020204" pitchFamily="34" charset="0"/>
              </a:rPr>
              <a:t>121).</a:t>
            </a:r>
            <a:endParaRPr lang="sv-SE" sz="2400" dirty="0" smtClean="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ktangel 2"/>
          <p:cNvSpPr/>
          <p:nvPr/>
        </p:nvSpPr>
        <p:spPr>
          <a:xfrm>
            <a:off x="5701304" y="285778"/>
            <a:ext cx="6192144" cy="1754326"/>
          </a:xfrm>
          <a:prstGeom prst="rect">
            <a:avLst/>
          </a:prstGeom>
          <a:solidFill>
            <a:schemeClr val="bg1"/>
          </a:solidFill>
          <a:ln w="57150">
            <a:solidFill>
              <a:schemeClr val="tx1"/>
            </a:solidFill>
          </a:ln>
          <a:effectLst>
            <a:outerShdw blurRad="50800" dist="38100" dir="2700000" sx="102000" sy="102000" algn="tl" rotWithShape="0">
              <a:prstClr val="black">
                <a:alpha val="40000"/>
              </a:prstClr>
            </a:outerShdw>
          </a:effectLst>
        </p:spPr>
        <p:txBody>
          <a:bodyPr wrap="none">
            <a:spAutoFit/>
          </a:bodyPr>
          <a:lstStyle/>
          <a:p>
            <a:endParaRPr lang="en-US" sz="3600" dirty="0" smtClean="0">
              <a:solidFill>
                <a:srgbClr val="FF0000"/>
              </a:solidFill>
              <a:latin typeface="Arial Black" panose="020B0A04020102020204" pitchFamily="34" charset="0"/>
            </a:endParaRPr>
          </a:p>
          <a:p>
            <a:r>
              <a:rPr lang="en-US" sz="3600" dirty="0" smtClean="0">
                <a:solidFill>
                  <a:srgbClr val="FF0000"/>
                </a:solidFill>
                <a:latin typeface="Arial Black" panose="020B0A04020102020204" pitchFamily="34" charset="0"/>
              </a:rPr>
              <a:t>“</a:t>
            </a:r>
            <a:r>
              <a:rPr lang="en-US" sz="3600" strike="sngStrike" dirty="0" smtClean="0">
                <a:solidFill>
                  <a:srgbClr val="FF0000"/>
                </a:solidFill>
                <a:latin typeface="Arial Black" panose="020B0A04020102020204" pitchFamily="34" charset="0"/>
              </a:rPr>
              <a:t>Qualitative</a:t>
            </a:r>
            <a:r>
              <a:rPr lang="en-US" sz="3600" dirty="0" smtClean="0">
                <a:solidFill>
                  <a:srgbClr val="FF0000"/>
                </a:solidFill>
                <a:latin typeface="Arial Black" panose="020B0A04020102020204" pitchFamily="34" charset="0"/>
              </a:rPr>
              <a:t> judgments”</a:t>
            </a:r>
          </a:p>
          <a:p>
            <a:endParaRPr lang="en-US" sz="3600" dirty="0">
              <a:solidFill>
                <a:srgbClr val="FF0000"/>
              </a:solidFill>
              <a:latin typeface="Arial Black" panose="020B0A04020102020204" pitchFamily="34" charset="0"/>
            </a:endParaRPr>
          </a:p>
        </p:txBody>
      </p:sp>
      <p:sp>
        <p:nvSpPr>
          <p:cNvPr id="2" name="textruta 1"/>
          <p:cNvSpPr txBox="1"/>
          <p:nvPr/>
        </p:nvSpPr>
        <p:spPr>
          <a:xfrm rot="20876275">
            <a:off x="6629400" y="1344387"/>
            <a:ext cx="2862072" cy="584775"/>
          </a:xfrm>
          <a:prstGeom prst="rect">
            <a:avLst/>
          </a:prstGeom>
          <a:noFill/>
        </p:spPr>
        <p:txBody>
          <a:bodyPr wrap="square" rtlCol="0">
            <a:spAutoFit/>
          </a:bodyPr>
          <a:lstStyle/>
          <a:p>
            <a:r>
              <a:rPr lang="en-US" sz="3200" b="1" dirty="0" smtClean="0">
                <a:latin typeface="Ink Free" panose="03080402000500000000" pitchFamily="66" charset="0"/>
              </a:rPr>
              <a:t>Evaluative</a:t>
            </a:r>
            <a:endParaRPr lang="en-US" sz="3200" b="1" dirty="0">
              <a:latin typeface="Ink Free" panose="03080402000500000000" pitchFamily="66" charset="0"/>
            </a:endParaRPr>
          </a:p>
        </p:txBody>
      </p:sp>
    </p:spTree>
    <p:extLst>
      <p:ext uri="{BB962C8B-B14F-4D97-AF65-F5344CB8AC3E}">
        <p14:creationId xmlns:p14="http://schemas.microsoft.com/office/powerpoint/2010/main" val="168091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2" y="1517366"/>
            <a:ext cx="7486650" cy="1631216"/>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formativ bedömning?</a:t>
            </a:r>
          </a:p>
          <a:p>
            <a:endParaRPr lang="sv-SE" sz="3600" dirty="0" smtClean="0">
              <a:solidFill>
                <a:prstClr val="black"/>
              </a:solidFill>
              <a:latin typeface="ScalaSansLF-Regular" panose="02000503000000000000" pitchFamily="2" charset="0"/>
            </a:endParaRPr>
          </a:p>
          <a:p>
            <a:endParaRPr lang="sv-SE" sz="2400" dirty="0" smtClean="0">
              <a:solidFill>
                <a:prstClr val="black"/>
              </a:solidFill>
              <a:latin typeface="Candara" panose="020E0502030303020204" pitchFamily="34" charset="0"/>
            </a:endParaRPr>
          </a:p>
        </p:txBody>
      </p:sp>
      <p:cxnSp>
        <p:nvCxnSpPr>
          <p:cNvPr id="8" name="Rak 7"/>
          <p:cNvCxnSpPr/>
          <p:nvPr/>
        </p:nvCxnSpPr>
        <p:spPr>
          <a:xfrm>
            <a:off x="3371849" y="2403399"/>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ktangel 2"/>
          <p:cNvSpPr/>
          <p:nvPr/>
        </p:nvSpPr>
        <p:spPr>
          <a:xfrm>
            <a:off x="5701304" y="285778"/>
            <a:ext cx="6192144" cy="1754326"/>
          </a:xfrm>
          <a:prstGeom prst="rect">
            <a:avLst/>
          </a:prstGeom>
          <a:solidFill>
            <a:schemeClr val="bg1"/>
          </a:solidFill>
          <a:ln w="57150">
            <a:solidFill>
              <a:schemeClr val="tx1"/>
            </a:solidFill>
          </a:ln>
          <a:effectLst>
            <a:outerShdw blurRad="50800" dist="38100" dir="2700000" sx="102000" sy="102000" algn="tl" rotWithShape="0">
              <a:prstClr val="black">
                <a:alpha val="40000"/>
              </a:prstClr>
            </a:outerShdw>
          </a:effectLst>
        </p:spPr>
        <p:txBody>
          <a:bodyPr wrap="none">
            <a:spAutoFit/>
          </a:bodyPr>
          <a:lstStyle/>
          <a:p>
            <a:endParaRPr lang="en-US" sz="3600" dirty="0" smtClean="0">
              <a:solidFill>
                <a:srgbClr val="FF0000"/>
              </a:solidFill>
              <a:latin typeface="Arial Black" panose="020B0A04020102020204" pitchFamily="34" charset="0"/>
            </a:endParaRPr>
          </a:p>
          <a:p>
            <a:r>
              <a:rPr lang="en-US" sz="3600" dirty="0" smtClean="0">
                <a:solidFill>
                  <a:srgbClr val="FF0000"/>
                </a:solidFill>
                <a:latin typeface="Arial Black" panose="020B0A04020102020204" pitchFamily="34" charset="0"/>
              </a:rPr>
              <a:t>“</a:t>
            </a:r>
            <a:r>
              <a:rPr lang="en-US" sz="3600" strike="sngStrike" dirty="0" smtClean="0">
                <a:solidFill>
                  <a:srgbClr val="FF0000"/>
                </a:solidFill>
                <a:latin typeface="Arial Black" panose="020B0A04020102020204" pitchFamily="34" charset="0"/>
              </a:rPr>
              <a:t>Qualitative</a:t>
            </a:r>
            <a:r>
              <a:rPr lang="en-US" sz="3600" dirty="0" smtClean="0">
                <a:solidFill>
                  <a:srgbClr val="FF0000"/>
                </a:solidFill>
                <a:latin typeface="Arial Black" panose="020B0A04020102020204" pitchFamily="34" charset="0"/>
              </a:rPr>
              <a:t> judgments”</a:t>
            </a:r>
          </a:p>
          <a:p>
            <a:endParaRPr lang="en-US" sz="3600" dirty="0">
              <a:solidFill>
                <a:srgbClr val="FF0000"/>
              </a:solidFill>
              <a:latin typeface="Arial Black" panose="020B0A04020102020204" pitchFamily="34" charset="0"/>
            </a:endParaRPr>
          </a:p>
        </p:txBody>
      </p:sp>
      <p:sp>
        <p:nvSpPr>
          <p:cNvPr id="2" name="textruta 1"/>
          <p:cNvSpPr txBox="1"/>
          <p:nvPr/>
        </p:nvSpPr>
        <p:spPr>
          <a:xfrm rot="20876275">
            <a:off x="6629400" y="1344387"/>
            <a:ext cx="2862072" cy="584775"/>
          </a:xfrm>
          <a:prstGeom prst="rect">
            <a:avLst/>
          </a:prstGeom>
          <a:noFill/>
        </p:spPr>
        <p:txBody>
          <a:bodyPr wrap="square" rtlCol="0">
            <a:spAutoFit/>
          </a:bodyPr>
          <a:lstStyle/>
          <a:p>
            <a:r>
              <a:rPr lang="en-US" sz="3200" b="1" dirty="0" smtClean="0">
                <a:latin typeface="Ink Free" panose="03080402000500000000" pitchFamily="66" charset="0"/>
              </a:rPr>
              <a:t>Evaluative</a:t>
            </a:r>
            <a:endParaRPr lang="en-US" sz="3200" b="1" dirty="0">
              <a:latin typeface="Ink Free" panose="03080402000500000000" pitchFamily="66" charset="0"/>
            </a:endParaRPr>
          </a:p>
        </p:txBody>
      </p:sp>
      <p:sp>
        <p:nvSpPr>
          <p:cNvPr id="6" name="textruta 5"/>
          <p:cNvSpPr txBox="1"/>
          <p:nvPr/>
        </p:nvSpPr>
        <p:spPr>
          <a:xfrm>
            <a:off x="4509725" y="2879151"/>
            <a:ext cx="5458968" cy="2677656"/>
          </a:xfrm>
          <a:prstGeom prst="rect">
            <a:avLst/>
          </a:prstGeom>
          <a:solidFill>
            <a:schemeClr val="accent6">
              <a:lumMod val="20000"/>
              <a:lumOff val="80000"/>
            </a:schemeClr>
          </a:solidFill>
        </p:spPr>
        <p:txBody>
          <a:bodyPr wrap="square" rtlCol="0">
            <a:spAutoFit/>
          </a:bodyPr>
          <a:lstStyle/>
          <a:p>
            <a:r>
              <a:rPr lang="sv-SE" sz="2400" b="1" dirty="0" smtClean="0">
                <a:latin typeface="Corbel" panose="020B0503020204020204" pitchFamily="34" charset="0"/>
              </a:rPr>
              <a:t>Bedömning är en tvåstegsprocess: </a:t>
            </a:r>
          </a:p>
          <a:p>
            <a:endParaRPr lang="sv-SE" sz="2400" dirty="0" smtClean="0">
              <a:latin typeface="Corbel" panose="020B0503020204020204" pitchFamily="34" charset="0"/>
            </a:endParaRPr>
          </a:p>
          <a:p>
            <a:pPr marL="457200" indent="-457200">
              <a:buAutoNum type="arabicPeriod"/>
            </a:pPr>
            <a:r>
              <a:rPr lang="sv-SE" sz="2400" u="sng" dirty="0" smtClean="0">
                <a:latin typeface="Corbel" panose="020B0503020204020204" pitchFamily="34" charset="0"/>
              </a:rPr>
              <a:t>Urskilja</a:t>
            </a:r>
            <a:r>
              <a:rPr lang="sv-SE" sz="2400" dirty="0" smtClean="0">
                <a:latin typeface="Corbel" panose="020B0503020204020204" pitchFamily="34" charset="0"/>
              </a:rPr>
              <a:t> kvaliteter i elevernas prestationer. </a:t>
            </a:r>
          </a:p>
          <a:p>
            <a:pPr marL="457200" indent="-457200">
              <a:buAutoNum type="arabicPeriod"/>
            </a:pPr>
            <a:endParaRPr lang="sv-SE" sz="2400" dirty="0" smtClean="0">
              <a:latin typeface="Corbel" panose="020B0503020204020204" pitchFamily="34" charset="0"/>
            </a:endParaRPr>
          </a:p>
          <a:p>
            <a:pPr marL="457200" indent="-457200">
              <a:buAutoNum type="arabicPeriod"/>
            </a:pPr>
            <a:r>
              <a:rPr lang="sv-SE" sz="2400" u="sng" dirty="0" smtClean="0">
                <a:latin typeface="Corbel" panose="020B0503020204020204" pitchFamily="34" charset="0"/>
              </a:rPr>
              <a:t>Värdera</a:t>
            </a:r>
            <a:r>
              <a:rPr lang="sv-SE" sz="2400" dirty="0" smtClean="0">
                <a:latin typeface="Corbel" panose="020B0503020204020204" pitchFamily="34" charset="0"/>
              </a:rPr>
              <a:t> kvaliteten, baserat på kriterier.  </a:t>
            </a:r>
            <a:endParaRPr lang="sv-SE" sz="2400" dirty="0">
              <a:latin typeface="Corbel" panose="020B0503020204020204" pitchFamily="34" charset="0"/>
            </a:endParaRPr>
          </a:p>
        </p:txBody>
      </p:sp>
    </p:spTree>
    <p:extLst>
      <p:ext uri="{BB962C8B-B14F-4D97-AF65-F5344CB8AC3E}">
        <p14:creationId xmlns:p14="http://schemas.microsoft.com/office/powerpoint/2010/main" val="2678824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938461" y="1517366"/>
            <a:ext cx="8601497" cy="156966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Vad är kriterier?</a:t>
            </a:r>
          </a:p>
          <a:p>
            <a:pPr algn="ctr"/>
            <a:endParaRPr lang="sv-SE" sz="3200" dirty="0" smtClean="0">
              <a:solidFill>
                <a:prstClr val="black"/>
              </a:solidFill>
              <a:latin typeface="ScalaSansLF-Regular" panose="02000503000000000000" pitchFamily="2" charset="0"/>
            </a:endParaRPr>
          </a:p>
          <a:p>
            <a:r>
              <a:rPr lang="sv-SE"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4509725" y="2879151"/>
            <a:ext cx="4323724" cy="1200329"/>
          </a:xfrm>
          <a:prstGeom prst="rect">
            <a:avLst/>
          </a:prstGeom>
          <a:solidFill>
            <a:schemeClr val="accent6">
              <a:lumMod val="20000"/>
              <a:lumOff val="80000"/>
            </a:schemeClr>
          </a:solidFill>
        </p:spPr>
        <p:txBody>
          <a:bodyPr wrap="square" rtlCol="0">
            <a:spAutoFit/>
          </a:bodyPr>
          <a:lstStyle/>
          <a:p>
            <a:r>
              <a:rPr lang="sv-SE" sz="2400" b="1" dirty="0" smtClean="0">
                <a:latin typeface="Corbel" panose="020B0503020204020204" pitchFamily="34" charset="0"/>
              </a:rPr>
              <a:t>Kriterier är indikatorer på kvalitet </a:t>
            </a:r>
            <a:r>
              <a:rPr lang="sv-SE" sz="2400" dirty="0" smtClean="0">
                <a:latin typeface="Corbel" panose="020B0503020204020204" pitchFamily="34" charset="0"/>
              </a:rPr>
              <a:t>- inom en specifik verksamhet </a:t>
            </a:r>
            <a:endParaRPr lang="sv-SE" sz="2400" dirty="0">
              <a:latin typeface="Corbel" panose="020B0503020204020204" pitchFamily="34" charset="0"/>
            </a:endParaRPr>
          </a:p>
        </p:txBody>
      </p:sp>
      <p:grpSp>
        <p:nvGrpSpPr>
          <p:cNvPr id="2" name="Grupp 1"/>
          <p:cNvGrpSpPr/>
          <p:nvPr/>
        </p:nvGrpSpPr>
        <p:grpSpPr>
          <a:xfrm>
            <a:off x="4882133" y="4350621"/>
            <a:ext cx="4343147" cy="1477328"/>
            <a:chOff x="4882133" y="4350621"/>
            <a:chExt cx="4343147" cy="1477328"/>
          </a:xfrm>
        </p:grpSpPr>
        <p:sp>
          <p:nvSpPr>
            <p:cNvPr id="9" name="Rektangel 8"/>
            <p:cNvSpPr/>
            <p:nvPr/>
          </p:nvSpPr>
          <p:spPr>
            <a:xfrm>
              <a:off x="7681912" y="4350621"/>
              <a:ext cx="1543368" cy="1477328"/>
            </a:xfrm>
            <a:prstGeom prst="rect">
              <a:avLst/>
            </a:prstGeom>
          </p:spPr>
          <p:txBody>
            <a:bodyPr wrap="square">
              <a:spAutoFit/>
            </a:bodyPr>
            <a:lstStyle/>
            <a:p>
              <a:r>
                <a:rPr lang="sv-SE" dirty="0" smtClean="0">
                  <a:latin typeface="Corbel" panose="020B0503020204020204" pitchFamily="34" charset="0"/>
                </a:rPr>
                <a:t>Grumlighet</a:t>
              </a:r>
            </a:p>
            <a:p>
              <a:r>
                <a:rPr lang="sv-SE" dirty="0" smtClean="0">
                  <a:latin typeface="Corbel" panose="020B0503020204020204" pitchFamily="34" charset="0"/>
                </a:rPr>
                <a:t>Färg </a:t>
              </a:r>
            </a:p>
            <a:p>
              <a:r>
                <a:rPr lang="sv-SE" dirty="0" smtClean="0">
                  <a:latin typeface="Corbel" panose="020B0503020204020204" pitchFamily="34" charset="0"/>
                </a:rPr>
                <a:t>Bouquet</a:t>
              </a:r>
            </a:p>
            <a:p>
              <a:r>
                <a:rPr lang="sv-SE" dirty="0" smtClean="0">
                  <a:latin typeface="Corbel" panose="020B0503020204020204" pitchFamily="34" charset="0"/>
                </a:rPr>
                <a:t>Syra</a:t>
              </a:r>
            </a:p>
            <a:p>
              <a:r>
                <a:rPr lang="sv-SE" dirty="0" smtClean="0">
                  <a:latin typeface="Corbel" panose="020B0503020204020204" pitchFamily="34" charset="0"/>
                </a:rPr>
                <a:t>Balans</a:t>
              </a:r>
              <a:endParaRPr lang="sv-SE" dirty="0">
                <a:latin typeface="Corbel" panose="020B0503020204020204" pitchFamily="34" charset="0"/>
              </a:endParaRPr>
            </a:p>
          </p:txBody>
        </p:sp>
        <p:sp>
          <p:nvSpPr>
            <p:cNvPr id="11" name="Rektangel 10"/>
            <p:cNvSpPr/>
            <p:nvPr/>
          </p:nvSpPr>
          <p:spPr>
            <a:xfrm>
              <a:off x="4882133" y="4350621"/>
              <a:ext cx="1543368" cy="1200329"/>
            </a:xfrm>
            <a:prstGeom prst="rect">
              <a:avLst/>
            </a:prstGeom>
          </p:spPr>
          <p:txBody>
            <a:bodyPr wrap="square">
              <a:spAutoFit/>
            </a:bodyPr>
            <a:lstStyle/>
            <a:p>
              <a:r>
                <a:rPr lang="sv-SE" dirty="0" smtClean="0">
                  <a:latin typeface="Corbel" panose="020B0503020204020204" pitchFamily="34" charset="0"/>
                </a:rPr>
                <a:t>Styrka</a:t>
              </a:r>
            </a:p>
            <a:p>
              <a:r>
                <a:rPr lang="sv-SE" dirty="0" smtClean="0">
                  <a:latin typeface="Corbel" panose="020B0503020204020204" pitchFamily="34" charset="0"/>
                </a:rPr>
                <a:t>Teknik </a:t>
              </a:r>
            </a:p>
            <a:p>
              <a:r>
                <a:rPr lang="sv-SE" dirty="0" smtClean="0">
                  <a:latin typeface="Corbel" panose="020B0503020204020204" pitchFamily="34" charset="0"/>
                </a:rPr>
                <a:t>Snabbhet</a:t>
              </a:r>
            </a:p>
            <a:p>
              <a:r>
                <a:rPr lang="sv-SE" dirty="0" smtClean="0">
                  <a:latin typeface="Corbel" panose="020B0503020204020204" pitchFamily="34" charset="0"/>
                </a:rPr>
                <a:t>Balans</a:t>
              </a:r>
            </a:p>
          </p:txBody>
        </p:sp>
      </p:grpSp>
    </p:spTree>
    <p:extLst>
      <p:ext uri="{BB962C8B-B14F-4D97-AF65-F5344CB8AC3E}">
        <p14:creationId xmlns:p14="http://schemas.microsoft.com/office/powerpoint/2010/main" val="16542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p:cNvSpPr txBox="1"/>
          <p:nvPr/>
        </p:nvSpPr>
        <p:spPr>
          <a:xfrm>
            <a:off x="1818640" y="6231377"/>
            <a:ext cx="9335315" cy="461665"/>
          </a:xfrm>
          <a:prstGeom prst="rect">
            <a:avLst/>
          </a:prstGeom>
          <a:solidFill>
            <a:schemeClr val="accent6">
              <a:lumMod val="20000"/>
              <a:lumOff val="80000"/>
            </a:schemeClr>
          </a:solidFill>
        </p:spPr>
        <p:txBody>
          <a:bodyPr wrap="square" rtlCol="0">
            <a:spAutoFit/>
          </a:bodyPr>
          <a:lstStyle/>
          <a:p>
            <a:r>
              <a:rPr lang="sv-SE" sz="2400" b="1" dirty="0" smtClean="0">
                <a:latin typeface="Corbel" panose="020B0503020204020204" pitchFamily="34" charset="0"/>
              </a:rPr>
              <a:t>Bedömning = Styrkor och utvecklingsbehov </a:t>
            </a:r>
            <a:r>
              <a:rPr lang="sv-SE" sz="2400" dirty="0" smtClean="0">
                <a:latin typeface="Corbel" panose="020B0503020204020204" pitchFamily="34" charset="0"/>
              </a:rPr>
              <a:t>(i förhållande till kriterier)</a:t>
            </a:r>
          </a:p>
        </p:txBody>
      </p:sp>
      <p:pic>
        <p:nvPicPr>
          <p:cNvPr id="3" name="Bildobjekt 2"/>
          <p:cNvPicPr>
            <a:picLocks noChangeAspect="1"/>
          </p:cNvPicPr>
          <p:nvPr/>
        </p:nvPicPr>
        <p:blipFill rotWithShape="1">
          <a:blip r:embed="rId2"/>
          <a:srcRect l="8962" r="8510"/>
          <a:stretch/>
        </p:blipFill>
        <p:spPr>
          <a:xfrm>
            <a:off x="1818640" y="2529933"/>
            <a:ext cx="5577840" cy="3423734"/>
          </a:xfrm>
          <a:prstGeom prst="rect">
            <a:avLst/>
          </a:prstGeom>
        </p:spPr>
      </p:pic>
      <p:sp>
        <p:nvSpPr>
          <p:cNvPr id="5" name="textruta 4"/>
          <p:cNvSpPr txBox="1"/>
          <p:nvPr/>
        </p:nvSpPr>
        <p:spPr>
          <a:xfrm>
            <a:off x="2938461" y="1517366"/>
            <a:ext cx="8601497" cy="1569660"/>
          </a:xfrm>
          <a:prstGeom prst="rect">
            <a:avLst/>
          </a:prstGeom>
          <a:noFill/>
        </p:spPr>
        <p:txBody>
          <a:bodyPr wrap="square" rtlCol="0">
            <a:spAutoFit/>
          </a:bodyPr>
          <a:lstStyle/>
          <a:p>
            <a:pPr algn="ctr"/>
            <a:r>
              <a:rPr lang="sv-SE" sz="4000" dirty="0" smtClean="0">
                <a:solidFill>
                  <a:srgbClr val="70AD47"/>
                </a:solidFill>
                <a:latin typeface="Century Gothic" panose="020B0502020202020204" pitchFamily="34" charset="0"/>
              </a:rPr>
              <a:t>Bedömning</a:t>
            </a:r>
          </a:p>
          <a:p>
            <a:pPr algn="ctr"/>
            <a:endParaRPr lang="en-US" sz="3200" dirty="0">
              <a:solidFill>
                <a:prstClr val="black"/>
              </a:solidFill>
              <a:latin typeface="ScalaSansLF-Regular" panose="02000503000000000000" pitchFamily="2" charset="0"/>
            </a:endParaRPr>
          </a:p>
          <a:p>
            <a:r>
              <a:rPr lang="en-US" sz="2400" dirty="0" smtClean="0">
                <a:solidFill>
                  <a:prstClr val="black"/>
                </a:solidFill>
                <a:latin typeface="ScalaSansLF-Regular" panose="02000503000000000000" pitchFamily="2" charset="0"/>
              </a:rPr>
              <a:t>	</a:t>
            </a:r>
          </a:p>
        </p:txBody>
      </p:sp>
      <p:cxnSp>
        <p:nvCxnSpPr>
          <p:cNvPr id="8" name="Rak 7"/>
          <p:cNvCxnSpPr/>
          <p:nvPr/>
        </p:nvCxnSpPr>
        <p:spPr>
          <a:xfrm>
            <a:off x="3965573" y="2252222"/>
            <a:ext cx="66008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8471269" y="1957996"/>
            <a:ext cx="3602666" cy="4154984"/>
          </a:xfrm>
          <a:prstGeom prst="rect">
            <a:avLst/>
          </a:prstGeom>
          <a:solidFill>
            <a:schemeClr val="accent6">
              <a:lumMod val="20000"/>
              <a:lumOff val="80000"/>
            </a:schemeClr>
          </a:solidFill>
        </p:spPr>
        <p:txBody>
          <a:bodyPr wrap="square" rtlCol="0">
            <a:spAutoFit/>
          </a:bodyPr>
          <a:lstStyle/>
          <a:p>
            <a:r>
              <a:rPr lang="sv-SE" sz="2400" b="1" dirty="0" smtClean="0">
                <a:latin typeface="Corbel" panose="020B0503020204020204" pitchFamily="34" charset="0"/>
              </a:rPr>
              <a:t>Kriterier</a:t>
            </a:r>
          </a:p>
          <a:p>
            <a:pPr marL="457200" indent="-457200">
              <a:buAutoNum type="alphaLcParenR"/>
            </a:pPr>
            <a:r>
              <a:rPr lang="sv-SE" sz="2400" dirty="0" smtClean="0">
                <a:latin typeface="Corbel" panose="020B0503020204020204" pitchFamily="34" charset="0"/>
              </a:rPr>
              <a:t>Val av metod för att lösa problemet; </a:t>
            </a:r>
          </a:p>
          <a:p>
            <a:pPr marL="457200" indent="-457200">
              <a:buAutoNum type="alphaLcParenR"/>
            </a:pPr>
            <a:r>
              <a:rPr lang="sv-SE" sz="2400" dirty="0" smtClean="0">
                <a:latin typeface="Corbel" panose="020B0503020204020204" pitchFamily="34" charset="0"/>
              </a:rPr>
              <a:t>Presentation av lösning; </a:t>
            </a:r>
          </a:p>
          <a:p>
            <a:pPr marL="457200" indent="-457200">
              <a:buAutoNum type="alphaLcParenR"/>
            </a:pPr>
            <a:r>
              <a:rPr lang="sv-SE" sz="2400" dirty="0" smtClean="0">
                <a:latin typeface="Corbel" panose="020B0503020204020204" pitchFamily="34" charset="0"/>
              </a:rPr>
              <a:t>Användning av matematiska operationer; och </a:t>
            </a:r>
          </a:p>
          <a:p>
            <a:pPr marL="457200" indent="-457200">
              <a:buAutoNum type="alphaLcParenR"/>
            </a:pPr>
            <a:r>
              <a:rPr lang="sv-SE" sz="2400" dirty="0" smtClean="0">
                <a:latin typeface="Corbel" panose="020B0503020204020204" pitchFamily="34" charset="0"/>
              </a:rPr>
              <a:t>Användning av matematiska termer och symboler.</a:t>
            </a:r>
            <a:endParaRPr lang="sv-SE" sz="2400" dirty="0">
              <a:latin typeface="Corbel" panose="020B0503020204020204" pitchFamily="34" charset="0"/>
            </a:endParaRPr>
          </a:p>
        </p:txBody>
      </p:sp>
    </p:spTree>
    <p:extLst>
      <p:ext uri="{BB962C8B-B14F-4D97-AF65-F5344CB8AC3E}">
        <p14:creationId xmlns:p14="http://schemas.microsoft.com/office/powerpoint/2010/main" val="27884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1837</Words>
  <Application>Microsoft Office PowerPoint</Application>
  <PresentationFormat>Bredbild</PresentationFormat>
  <Paragraphs>407</Paragraphs>
  <Slides>57</Slides>
  <Notes>0</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57</vt:i4>
      </vt:variant>
    </vt:vector>
  </HeadingPairs>
  <TitlesOfParts>
    <vt:vector size="69" baseType="lpstr">
      <vt:lpstr>Arial</vt:lpstr>
      <vt:lpstr>Arial Black</vt:lpstr>
      <vt:lpstr>Calibri</vt:lpstr>
      <vt:lpstr>Calibri Light</vt:lpstr>
      <vt:lpstr>Candara</vt:lpstr>
      <vt:lpstr>Century Gothic</vt:lpstr>
      <vt:lpstr>Corbel</vt:lpstr>
      <vt:lpstr>Courier New</vt:lpstr>
      <vt:lpstr>Ink Free</vt:lpstr>
      <vt:lpstr>ScalaSansLF-Regular</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Högskolan Kristianstad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Jönsson</dc:creator>
  <cp:lastModifiedBy>Anders Jönsson</cp:lastModifiedBy>
  <cp:revision>242</cp:revision>
  <dcterms:created xsi:type="dcterms:W3CDTF">2017-05-16T07:19:56Z</dcterms:created>
  <dcterms:modified xsi:type="dcterms:W3CDTF">2019-03-21T10:25:22Z</dcterms:modified>
</cp:coreProperties>
</file>